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5" r:id="rId2"/>
    <p:sldId id="295" r:id="rId3"/>
    <p:sldId id="2404" r:id="rId4"/>
    <p:sldId id="303" r:id="rId5"/>
    <p:sldId id="1817" r:id="rId6"/>
    <p:sldId id="2407" r:id="rId7"/>
    <p:sldId id="2408" r:id="rId8"/>
    <p:sldId id="2409" r:id="rId9"/>
    <p:sldId id="313" r:id="rId10"/>
    <p:sldId id="314" r:id="rId11"/>
    <p:sldId id="315" r:id="rId12"/>
    <p:sldId id="316" r:id="rId13"/>
    <p:sldId id="1812" r:id="rId14"/>
    <p:sldId id="317" r:id="rId15"/>
    <p:sldId id="1834" r:id="rId16"/>
    <p:sldId id="2406" r:id="rId17"/>
    <p:sldId id="1842" r:id="rId18"/>
    <p:sldId id="1841" r:id="rId19"/>
    <p:sldId id="1840" r:id="rId20"/>
    <p:sldId id="1847" r:id="rId21"/>
    <p:sldId id="1848" r:id="rId22"/>
    <p:sldId id="1846" r:id="rId23"/>
    <p:sldId id="1845" r:id="rId24"/>
    <p:sldId id="1838" r:id="rId25"/>
    <p:sldId id="1839" r:id="rId26"/>
  </p:sldIdLst>
  <p:sldSz cx="12192000" cy="6858000"/>
  <p:notesSz cx="6858000" cy="9144000"/>
  <p:defaultTextStyle>
    <a:defPPr>
      <a:defRPr lang="ko-KR"/>
    </a:defPPr>
    <a:lvl1pPr marL="0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402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804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205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607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7010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412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5813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5215" algn="l" defTabSz="1218804" rtl="0" eaLnBrk="1" latinLnBrk="1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898A"/>
    <a:srgbClr val="616161"/>
    <a:srgbClr val="636356"/>
    <a:srgbClr val="D1CCC6"/>
    <a:srgbClr val="F1EEE9"/>
    <a:srgbClr val="8E9792"/>
    <a:srgbClr val="FDFDFD"/>
    <a:srgbClr val="EBE6E0"/>
    <a:srgbClr val="F4F3EE"/>
    <a:srgbClr val="F0E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5195" autoAdjust="0"/>
  </p:normalViewPr>
  <p:slideViewPr>
    <p:cSldViewPr>
      <p:cViewPr varScale="1">
        <p:scale>
          <a:sx n="120" d="100"/>
          <a:sy n="120" d="100"/>
        </p:scale>
        <p:origin x="336" y="10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FF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634-4FCA-9859-31C73C45D14D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634-4FCA-9859-31C73C45D14D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0634-4FCA-9859-31C73C45D14D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0634-4FCA-9859-31C73C45D14D}"/>
              </c:ext>
            </c:extLst>
          </c:dPt>
          <c:dLbls>
            <c:dLbl>
              <c:idx val="0"/>
              <c:layout>
                <c:manualLayout>
                  <c:x val="1.0329575265758825E-2"/>
                  <c:y val="0"/>
                </c:manualLayout>
              </c:layout>
              <c:tx>
                <c:rich>
                  <a:bodyPr/>
                  <a:lstStyle/>
                  <a:p>
                    <a:fld id="{0FFD29EA-F812-43DD-9C2A-239DBE9EE599}" type="CATEGORYNAME">
                      <a:rPr lang="en-US" altLang="ko-K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rPr>
                      <a:pPr/>
                      <a:t>[범주 이름]</a:t>
                    </a:fld>
                    <a:fld id="{E331E7B7-B661-484E-A5BC-425F99118CFD}" type="PERCENTAGE">
                      <a:rPr lang="en-US" altLang="ko-K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634-4FCA-9859-31C73C45D1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7B8CEB0-7503-470E-B0BC-79EDD4C9620D}" type="PERCENTAGE">
                      <a:rPr lang="en-US" altLang="ko-KR">
                        <a:solidFill>
                          <a:schemeClr val="bg1">
                            <a:lumMod val="95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34-4FCA-9859-31C73C45D14D}"/>
                </c:ext>
              </c:extLst>
            </c:dLbl>
            <c:dLbl>
              <c:idx val="2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34-4FCA-9859-31C73C45D14D}"/>
                </c:ext>
              </c:extLst>
            </c:dLbl>
            <c:dLbl>
              <c:idx val="3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34-4FCA-9859-31C73C45D1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34-4FCA-9859-31C73C45D1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>
          <a:solidFill>
            <a:schemeClr val="tx1">
              <a:lumMod val="65000"/>
              <a:lumOff val="35000"/>
            </a:schemeClr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Pretendard ExtraLight" panose="02000303000000020004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r>
              <a:rPr lang="en-US" altLang="ko-KR" b="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월별 매출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2555267553457623E-2"/>
          <c:y val="0.20467592592592593"/>
          <c:w val="0.93641301669808497"/>
          <c:h val="0.58202136191309417"/>
        </c:manualLayout>
      </c:layout>
      <c:lineChart>
        <c:grouping val="standard"/>
        <c:varyColors val="0"/>
        <c:ser>
          <c:idx val="0"/>
          <c:order val="0"/>
          <c:tx>
            <c:strRef>
              <c:f>보고자료!$B$12</c:f>
              <c:strCache>
                <c:ptCount val="1"/>
                <c:pt idx="0">
                  <c:v>구분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보고자료!$C$12:$N$12</c:f>
              <c:numCache>
                <c:formatCode>General</c:formatCode>
                <c:ptCount val="12"/>
                <c:pt idx="0">
                  <c:v>24.01</c:v>
                </c:pt>
                <c:pt idx="1">
                  <c:v>24.02</c:v>
                </c:pt>
                <c:pt idx="2">
                  <c:v>24.03</c:v>
                </c:pt>
                <c:pt idx="3">
                  <c:v>24.04</c:v>
                </c:pt>
                <c:pt idx="4">
                  <c:v>24.05</c:v>
                </c:pt>
                <c:pt idx="5">
                  <c:v>24.06</c:v>
                </c:pt>
                <c:pt idx="6">
                  <c:v>24.07</c:v>
                </c:pt>
                <c:pt idx="7">
                  <c:v>24.08</c:v>
                </c:pt>
                <c:pt idx="8">
                  <c:v>24.09</c:v>
                </c:pt>
                <c:pt idx="9">
                  <c:v>0</c:v>
                </c:pt>
                <c:pt idx="10">
                  <c:v>24.11</c:v>
                </c:pt>
                <c:pt idx="11">
                  <c:v>24.12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FF-43A5-9DB0-B673F3A74080}"/>
            </c:ext>
          </c:extLst>
        </c:ser>
        <c:ser>
          <c:idx val="1"/>
          <c:order val="1"/>
          <c:tx>
            <c:strRef>
              <c:f>보고자료!$B$13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rgbClr val="E9A09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E9A09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보고자료!$C$13:$N$13</c:f>
              <c:numCache>
                <c:formatCode>#,##0,,</c:formatCode>
                <c:ptCount val="12"/>
                <c:pt idx="0">
                  <c:v>1274062167</c:v>
                </c:pt>
                <c:pt idx="1">
                  <c:v>1230103138</c:v>
                </c:pt>
                <c:pt idx="2">
                  <c:v>2843279900</c:v>
                </c:pt>
                <c:pt idx="3">
                  <c:v>3525907479</c:v>
                </c:pt>
                <c:pt idx="4">
                  <c:v>6627568456</c:v>
                </c:pt>
                <c:pt idx="5">
                  <c:v>8071026875</c:v>
                </c:pt>
                <c:pt idx="6">
                  <c:v>6172164228</c:v>
                </c:pt>
                <c:pt idx="7">
                  <c:v>4111407420</c:v>
                </c:pt>
                <c:pt idx="8">
                  <c:v>2751226171</c:v>
                </c:pt>
                <c:pt idx="9">
                  <c:v>3164677851</c:v>
                </c:pt>
                <c:pt idx="10">
                  <c:v>3604739130</c:v>
                </c:pt>
                <c:pt idx="11">
                  <c:v>2915771808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FF-43A5-9DB0-B673F3A74080}"/>
            </c:ext>
          </c:extLst>
        </c:ser>
        <c:ser>
          <c:idx val="2"/>
          <c:order val="2"/>
          <c:tx>
            <c:strRef>
              <c:f>보고자료!$B$14</c:f>
              <c:strCache>
                <c:ptCount val="1"/>
                <c:pt idx="0">
                  <c:v>B2C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보고자료!$C$14:$N$14</c:f>
              <c:numCache>
                <c:formatCode>#,##0,,</c:formatCode>
                <c:ptCount val="12"/>
                <c:pt idx="0">
                  <c:v>608785075</c:v>
                </c:pt>
                <c:pt idx="1">
                  <c:v>601868540</c:v>
                </c:pt>
                <c:pt idx="2">
                  <c:v>1283192205</c:v>
                </c:pt>
                <c:pt idx="3">
                  <c:v>1592407680</c:v>
                </c:pt>
                <c:pt idx="4">
                  <c:v>3319267332</c:v>
                </c:pt>
                <c:pt idx="5">
                  <c:v>5340390114</c:v>
                </c:pt>
                <c:pt idx="6">
                  <c:v>4235751684</c:v>
                </c:pt>
                <c:pt idx="7">
                  <c:v>2448829030</c:v>
                </c:pt>
                <c:pt idx="8">
                  <c:v>1085164528</c:v>
                </c:pt>
                <c:pt idx="9">
                  <c:v>1574066513</c:v>
                </c:pt>
                <c:pt idx="10">
                  <c:v>1843313477</c:v>
                </c:pt>
                <c:pt idx="11">
                  <c:v>1613813385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CFF-43A5-9DB0-B673F3A74080}"/>
            </c:ext>
          </c:extLst>
        </c:ser>
        <c:ser>
          <c:idx val="3"/>
          <c:order val="3"/>
          <c:tx>
            <c:strRef>
              <c:f>보고자료!$B$15</c:f>
              <c:strCache>
                <c:ptCount val="1"/>
                <c:pt idx="0">
                  <c:v>B2B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보고자료!$C$15:$N$15</c:f>
              <c:numCache>
                <c:formatCode>#,##0,,</c:formatCode>
                <c:ptCount val="12"/>
                <c:pt idx="0">
                  <c:v>279514592</c:v>
                </c:pt>
                <c:pt idx="1">
                  <c:v>282996848</c:v>
                </c:pt>
                <c:pt idx="2">
                  <c:v>729120695</c:v>
                </c:pt>
                <c:pt idx="3">
                  <c:v>1304576299</c:v>
                </c:pt>
                <c:pt idx="4">
                  <c:v>2407056874</c:v>
                </c:pt>
                <c:pt idx="5">
                  <c:v>2263798761</c:v>
                </c:pt>
                <c:pt idx="6">
                  <c:v>1636476294</c:v>
                </c:pt>
                <c:pt idx="7">
                  <c:v>969725390</c:v>
                </c:pt>
                <c:pt idx="8">
                  <c:v>943175393</c:v>
                </c:pt>
                <c:pt idx="9">
                  <c:v>959688838</c:v>
                </c:pt>
                <c:pt idx="10">
                  <c:v>691949233</c:v>
                </c:pt>
                <c:pt idx="11">
                  <c:v>552636873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CFF-43A5-9DB0-B673F3A74080}"/>
            </c:ext>
          </c:extLst>
        </c:ser>
        <c:ser>
          <c:idx val="4"/>
          <c:order val="4"/>
          <c:tx>
            <c:strRef>
              <c:f>보고자료!$B$16</c:f>
              <c:strCache>
                <c:ptCount val="1"/>
                <c:pt idx="0">
                  <c:v>해외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1"/>
              <c:layout>
                <c:manualLayout>
                  <c:x val="-8.972371190175488E-3"/>
                  <c:y val="-1.29717000403654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5CFF-43A5-9DB0-B673F3A74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보고자료!$C$16:$N$16</c:f>
              <c:numCache>
                <c:formatCode>#,##0,,</c:formatCode>
                <c:ptCount val="12"/>
                <c:pt idx="0">
                  <c:v>385762500</c:v>
                </c:pt>
                <c:pt idx="1">
                  <c:v>345237750</c:v>
                </c:pt>
                <c:pt idx="2">
                  <c:v>830967000</c:v>
                </c:pt>
                <c:pt idx="3">
                  <c:v>628923500</c:v>
                </c:pt>
                <c:pt idx="4">
                  <c:v>901244250</c:v>
                </c:pt>
                <c:pt idx="5">
                  <c:v>466838000</c:v>
                </c:pt>
                <c:pt idx="6">
                  <c:v>299936250</c:v>
                </c:pt>
                <c:pt idx="7">
                  <c:v>692853000</c:v>
                </c:pt>
                <c:pt idx="8">
                  <c:v>722886250</c:v>
                </c:pt>
                <c:pt idx="9">
                  <c:v>630922500</c:v>
                </c:pt>
                <c:pt idx="10">
                  <c:v>1069476420</c:v>
                </c:pt>
                <c:pt idx="11">
                  <c:v>749321550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CFF-43A5-9DB0-B673F3A74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9881408"/>
        <c:axId val="358894624"/>
      </c:lineChart>
      <c:catAx>
        <c:axId val="53988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8894624"/>
        <c:crosses val="autoZero"/>
        <c:auto val="1"/>
        <c:lblAlgn val="ctr"/>
        <c:lblOffset val="100"/>
        <c:noMultiLvlLbl val="0"/>
      </c:catAx>
      <c:valAx>
        <c:axId val="358894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988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7D87F-F151-4133-88AC-A8EDC0827BFE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7E566-A2C3-4E8B-B8B2-EDBF783A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A056C-22C3-49E7-BB56-646059F55FDF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94D3F-7033-4D66-AFE1-D39B9ABC44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63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26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89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51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14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77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40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03" algn="l" defTabSz="91412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74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C4EFD-D772-1E5E-CB5B-DE8DE13F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61A714-3C1B-ADDA-5D6A-553447CA0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CC80F1-6438-1346-C985-E8B00D116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412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679D-7C55-30EA-E5EC-0B2057F97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A4EF83-7C62-CFB4-3E13-AE3D0126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20774A-5D73-4069-29BB-E8E792CF9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38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A3D4-3D56-5FCD-3765-24A1A408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824901-8DA1-0DA8-4AE3-E57B68FAC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7F23A1-BB7E-A6A3-C6B8-221291DBF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391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B6469-66BA-63E1-F6EB-410A1E8B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DC118A-2D4D-2CCF-4231-AA842299B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5B5AEA-55E8-3BBF-CACE-D65D4DA6B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41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B6768-E442-A1E6-2BA8-0E8D53D5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B5909-D5DC-00A9-FDC1-8F7124340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B35551-26CB-B317-1F85-C0DAB6C0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68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00F8-E660-E2A8-8360-156AE1ED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C5DBBE-ECB2-EE25-9F48-918CDF5C1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B37784-2041-E701-9684-3EAFFCC58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78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84021-3593-CFA8-449B-C46C77CDB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9BC70D-D2F8-9052-070E-DA6C3857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D792F4-FCA1-BCFD-901C-0CC368B5C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9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D478C-3E1E-9552-03F7-14B36EF4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66F2E1-6395-E011-D392-271098A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EC2F80-6A7F-3A18-5637-D741772BD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21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마케팅 전략은 매출목표를 달성하기 위하여 회사에서 보유한 인적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물적자원을 활용하여 광고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영업 등의 시장 마케팅 활동을 전개하는 것입니다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마케팅 전략을 신규 서비스 개발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품질개선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비용인하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A/S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고객관리 등의 분야에서 수립할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05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667E-E22D-2722-D150-6F7A4D2AC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3D3F7C-3A25-6139-A370-FE7932EE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D68EA0-8876-0655-1C29-E584B5FFF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부서별 사업계획은 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사업팀별로 나누고 부서의 특성에 따라 정성적 목표와 정량적 목표로 구분하여 이의 실천계획을 수립합니다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fontAlgn="base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정성적 목표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비계량적인 업무효율 향상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서비스 개발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거래처 확대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영업제휴 등</a:t>
            </a:r>
          </a:p>
          <a:p>
            <a:pPr marL="0" indent="0" fontAlgn="base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정량적 목표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계량화가 가능한 원가절감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유지보수 및 매출목표 등</a:t>
            </a:r>
          </a:p>
        </p:txBody>
      </p:sp>
    </p:spTree>
    <p:extLst>
      <p:ext uri="{BB962C8B-B14F-4D97-AF65-F5344CB8AC3E}">
        <p14:creationId xmlns:p14="http://schemas.microsoft.com/office/powerpoint/2010/main" val="284449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8A317-9E62-B710-3EAF-577D8884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F38605-E5A7-876B-0ECC-125DAD80A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518EB7-87FC-FCAE-5EBC-A740C3319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부서별 사업계획은 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사업팀별로 나누고 부서의 특성에 따라 정성적 목표와 정량적 목표로 구분하여 이의 실천계획을 수립합니다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fontAlgn="base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정성적 목표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비계량적인 업무효율 향상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서비스 개발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거래처 확대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영업제휴 등</a:t>
            </a:r>
          </a:p>
          <a:p>
            <a:pPr marL="0" indent="0" fontAlgn="base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정량적 목표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계량화가 가능한 원가절감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유지보수 및 매출목표 등</a:t>
            </a:r>
          </a:p>
        </p:txBody>
      </p:sp>
    </p:spTree>
    <p:extLst>
      <p:ext uri="{BB962C8B-B14F-4D97-AF65-F5344CB8AC3E}">
        <p14:creationId xmlns:p14="http://schemas.microsoft.com/office/powerpoint/2010/main" val="226364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4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BECDC-E00B-672B-E693-57430F0DE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4B285-22CB-C77D-49FC-90116DEF6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5D52D-F871-DB26-12BC-8910EC00E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누적 </a:t>
            </a:r>
            <a:r>
              <a:rPr lang="en-US" altLang="ko-KR" dirty="0"/>
              <a:t>– </a:t>
            </a:r>
            <a:r>
              <a:rPr lang="ko-KR" altLang="en-US" dirty="0"/>
              <a:t>이호진 대리 요청함</a:t>
            </a:r>
          </a:p>
        </p:txBody>
      </p:sp>
    </p:spTree>
    <p:extLst>
      <p:ext uri="{BB962C8B-B14F-4D97-AF65-F5344CB8AC3E}">
        <p14:creationId xmlns:p14="http://schemas.microsoft.com/office/powerpoint/2010/main" val="3938030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C917-50EB-DB2B-6D03-BDDD40231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CFA42-642B-A035-E016-26BCBCC05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185ABE-38C2-4A2C-B57A-AF7A04B3A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1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F0B54-FED1-8753-0D1C-61472962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1020D7-01B8-395A-AAB4-C69026D86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72EC00-DC91-E356-3710-65BAFFFE6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5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8774B-BD47-E350-EEAA-ED9B4B64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EEF21E-1320-C672-6EF6-A0D5AB402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37AB6-9B55-5E63-7699-48C0A1CAF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신년도 매출계획은 연간 매출목표를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나누어 사업분야별 또는 서비스별로 정리할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금년대비 목표 성장률을 정하여 분기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매출계획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매출구성 등의 내용을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차트를 이용하여 직관적으로 볼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72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2357678"/>
            <a:ext cx="9882706" cy="4500322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ko-KR" altLang="en-US" sz="12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7453498" y="2357678"/>
            <a:ext cx="3072234" cy="450032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8022754" y="1500621"/>
            <a:ext cx="2106099" cy="4483449"/>
          </a:xfrm>
          <a:prstGeom prst="roundRect">
            <a:avLst>
              <a:gd name="adj" fmla="val 11469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121917" tIns="60958" rIns="121917" bIns="60958" rtlCol="0" anchor="ctr">
            <a:normAutofit/>
          </a:bodyPr>
          <a:lstStyle>
            <a:lvl1pPr marL="0" marR="0" indent="0" algn="ctr" defTabSz="91412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826FB311-3305-DD49-A3F5-85574D538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83" y="1356998"/>
            <a:ext cx="2387243" cy="47860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096407" y="0"/>
            <a:ext cx="6095594" cy="6858000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ko-KR" altLang="en-US" sz="23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951045" y="1500621"/>
            <a:ext cx="2106099" cy="4483449"/>
          </a:xfrm>
          <a:prstGeom prst="roundRect">
            <a:avLst>
              <a:gd name="adj" fmla="val 11469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121917" tIns="60958" rIns="121917" bIns="60958" rtlCol="0" anchor="ctr">
            <a:normAutofit/>
          </a:bodyPr>
          <a:lstStyle>
            <a:lvl1pPr marL="0" marR="0" indent="0" algn="ctr" defTabSz="91412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  <p:pic>
        <p:nvPicPr>
          <p:cNvPr id="13" name="Picture 26">
            <a:extLst>
              <a:ext uri="{FF2B5EF4-FFF2-40B4-BE49-F238E27FC236}">
                <a16:creationId xmlns:a16="http://schemas.microsoft.com/office/drawing/2014/main" id="{826FB311-3305-DD49-A3F5-85574D538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74" y="1356998"/>
            <a:ext cx="2387243" cy="47860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99B7-FAC6-4ACC-A252-287EBF421527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2024 Business Plan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3901-AECF-4388-AA3F-6925EC1FAA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1051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35E10-8282-4EE2-A21F-AC5154850BA4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2024 Business Plan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3901-AECF-4388-AA3F-6925EC1FAA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82485" y="1511938"/>
            <a:ext cx="7496175" cy="25838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lang="ko-KR" altLang="en-US" sz="5999" kern="12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2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53CD-DAC6-4FC7-B00E-8780537DFB36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2024 Business Plan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3901-AECF-4388-AA3F-6925EC1FAA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41942" y="1149072"/>
            <a:ext cx="10316609" cy="74640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941943" y="838200"/>
            <a:ext cx="4782584" cy="3108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ko-KR"/>
              <a:t>Business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03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1_Layout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37867" y="6504785"/>
            <a:ext cx="127397" cy="12700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>
                <a:solidFill>
                  <a:srgbClr val="808080"/>
                </a:solidFill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93822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489585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AA22-ADEF-48B8-BFE9-166467F4A04E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2024 Business Plan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73901-AECF-4388-AA3F-6925EC1FAA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941943" y="1149073"/>
            <a:ext cx="3315734" cy="1794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941943" y="838200"/>
            <a:ext cx="3953909" cy="3108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ko-KR"/>
              <a:t>Business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ayout Slide"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/>
          <p:nvPr userDrawn="1"/>
        </p:nvSpPr>
        <p:spPr>
          <a:xfrm>
            <a:off x="0" y="1"/>
            <a:ext cx="6095594" cy="6858000"/>
          </a:xfrm>
          <a:prstGeom prst="rect">
            <a:avLst/>
          </a:prstGeom>
          <a:solidFill>
            <a:srgbClr val="EC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en-US" alt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737714" y="1686791"/>
            <a:ext cx="2520328" cy="3599167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EC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en-US" alt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7024815" y="1045967"/>
            <a:ext cx="3286576" cy="4766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/>
          <p:nvPr userDrawn="1"/>
        </p:nvSpPr>
        <p:spPr>
          <a:xfrm>
            <a:off x="0" y="2429100"/>
            <a:ext cx="12192000" cy="4428900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en-US" sz="2399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-1" y="0"/>
            <a:ext cx="12191187" cy="3500421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 userDrawn="1"/>
        </p:nvSpPr>
        <p:spPr>
          <a:xfrm>
            <a:off x="-1" y="0"/>
            <a:ext cx="12192001" cy="3358022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en-US" sz="2399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6096407" y="0"/>
            <a:ext cx="6095594" cy="335757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 userDrawn="1"/>
        </p:nvSpPr>
        <p:spPr>
          <a:xfrm>
            <a:off x="7453499" y="1"/>
            <a:ext cx="4738502" cy="6858000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218804" rtl="0" eaLnBrk="1" latinLnBrk="1" hangingPunct="1"/>
            <a:endParaRPr lang="en-US" altLang="en-US" sz="12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7953630" y="2143414"/>
            <a:ext cx="2714997" cy="3743263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9882707" y="2429100"/>
            <a:ext cx="2309294" cy="3785337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457052" indent="-457052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1218804" rtl="0" eaLnBrk="1" latinLnBrk="1" hangingPunct="1">
              <a:spcBef>
                <a:spcPct val="20000"/>
              </a:spcBef>
            </a:pPr>
            <a:r>
              <a:rPr lang="en-US" altLang="ko-KR" dirty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7810513" y="6423130"/>
            <a:ext cx="2952770" cy="28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 title in footer</a:t>
            </a:r>
          </a:p>
        </p:txBody>
      </p:sp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0763283" y="6423130"/>
            <a:ext cx="666754" cy="28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4024" r:id="rId2"/>
    <p:sldLayoutId id="2147484274" r:id="rId3"/>
    <p:sldLayoutId id="2147484272" r:id="rId4"/>
    <p:sldLayoutId id="2147484055" r:id="rId5"/>
    <p:sldLayoutId id="2147484304" r:id="rId6"/>
    <p:sldLayoutId id="2147484209" r:id="rId7"/>
    <p:sldLayoutId id="2147484332" r:id="rId8"/>
    <p:sldLayoutId id="2147484254" r:id="rId9"/>
    <p:sldLayoutId id="2147484341" r:id="rId10"/>
    <p:sldLayoutId id="2147484255" r:id="rId11"/>
    <p:sldLayoutId id="2147484330" r:id="rId12"/>
    <p:sldLayoutId id="2147484496" r:id="rId13"/>
    <p:sldLayoutId id="2147484497" r:id="rId14"/>
    <p:sldLayoutId id="2147484499" r:id="rId15"/>
    <p:sldLayoutId id="2147484500" r:id="rId16"/>
    <p:sldLayoutId id="2147484501" r:id="rId17"/>
  </p:sldLayoutIdLst>
  <p:transition>
    <p:fade/>
  </p:transition>
  <p:hf sldNum="0" hdr="0" ftr="0" dt="0"/>
  <p:txStyles>
    <p:titleStyle>
      <a:lvl1pPr algn="ctr" defTabSz="1218804" rtl="0" eaLnBrk="1" latinLnBrk="1" hangingPunct="1"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52" indent="-457052" algn="l" defTabSz="1218804" rtl="0" eaLnBrk="1" latinLnBrk="1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defTabSz="1218804" rtl="0" eaLnBrk="1" latinLnBrk="1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defTabSz="1218804" rtl="0" eaLnBrk="1" latinLnBrk="1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defTabSz="1218804" rtl="0" eaLnBrk="1" latinLnBrk="1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defTabSz="1218804" rtl="0" eaLnBrk="1" latinLnBrk="1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defTabSz="1218804" rtl="0" eaLnBrk="1" latinLnBrk="1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1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1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1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1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68B473-EC46-B076-8BBE-FC8E975FFFEC}"/>
              </a:ext>
            </a:extLst>
          </p:cNvPr>
          <p:cNvSpPr/>
          <p:nvPr/>
        </p:nvSpPr>
        <p:spPr>
          <a:xfrm>
            <a:off x="177" y="-3206"/>
            <a:ext cx="12191647" cy="6861107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i="1" dirty="0">
              <a:solidFill>
                <a:schemeClr val="accent4"/>
              </a:solidFill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>
          <a:xfrm>
            <a:off x="1054792" y="1511994"/>
            <a:ext cx="9080387" cy="144329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5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 Business Plan</a:t>
            </a:r>
          </a:p>
        </p:txBody>
      </p:sp>
      <p:pic>
        <p:nvPicPr>
          <p:cNvPr id="6" name="최종안_LUMENA_20220516_192.png" descr="최종안_LUMENA_20220516_192.png">
            <a:extLst>
              <a:ext uri="{FF2B5EF4-FFF2-40B4-BE49-F238E27FC236}">
                <a16:creationId xmlns:a16="http://schemas.microsoft.com/office/drawing/2014/main" id="{C353DD56-A81E-955C-6C88-BA00AC8AEC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5785" y="5793239"/>
            <a:ext cx="1094632" cy="18814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5B49A-055D-4908-9574-7FE255745B70}"/>
              </a:ext>
            </a:extLst>
          </p:cNvPr>
          <p:cNvSpPr txBox="1"/>
          <p:nvPr/>
        </p:nvSpPr>
        <p:spPr>
          <a:xfrm>
            <a:off x="1054792" y="3062876"/>
            <a:ext cx="3428925" cy="614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 </a:t>
            </a:r>
            <a:r>
              <a:rPr lang="ko-KR" altLang="en-US" sz="1200" dirty="0">
                <a:solidFill>
                  <a:schemeClr val="accent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신년도 사업계획서</a:t>
            </a:r>
            <a:endParaRPr lang="en-US" altLang="ko-KR" sz="1200" dirty="0">
              <a:solidFill>
                <a:schemeClr val="accent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22 Feb 2024</a:t>
            </a:r>
          </a:p>
        </p:txBody>
      </p:sp>
    </p:spTree>
    <p:extLst>
      <p:ext uri="{BB962C8B-B14F-4D97-AF65-F5344CB8AC3E}">
        <p14:creationId xmlns:p14="http://schemas.microsoft.com/office/powerpoint/2010/main" val="394702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AC84E-3C1C-5370-05CE-AF09B89B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4788FF29-4CCF-A639-9391-1FEA018D63A8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en-US" kern="0" dirty="0"/>
              <a:t>P&amp;L REPORT (PLAN)</a:t>
            </a:r>
            <a:endParaRPr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FEF1D-8EEA-59E8-8A62-2CBFCA6B08FE}"/>
              </a:ext>
            </a:extLst>
          </p:cNvPr>
          <p:cNvSpPr txBox="1"/>
          <p:nvPr/>
        </p:nvSpPr>
        <p:spPr>
          <a:xfrm>
            <a:off x="10704512" y="1314246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단위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천원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48">
            <a:extLst>
              <a:ext uri="{FF2B5EF4-FFF2-40B4-BE49-F238E27FC236}">
                <a16:creationId xmlns:a16="http://schemas.microsoft.com/office/drawing/2014/main" id="{C8D35385-7D27-231D-F118-0B73D5BC4E47}"/>
              </a:ext>
            </a:extLst>
          </p:cNvPr>
          <p:cNvSpPr txBox="1"/>
          <p:nvPr/>
        </p:nvSpPr>
        <p:spPr>
          <a:xfrm>
            <a:off x="7312973" y="3535527"/>
            <a:ext cx="4879027" cy="283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/>
          <a:p>
            <a:pPr marL="171433" indent="-171433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462.9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전년대비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+86.6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(+23%) </a:t>
            </a:r>
          </a:p>
          <a:p>
            <a:pPr marL="171433" indent="-171433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영업이익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81.4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전년대비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+42.5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(+109%)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 marL="171433" indent="-171433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EBITDA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101.7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전년대비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+48.9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(+92%)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 marL="171433" indent="-171433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판관비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113.7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전년대비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+10.9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(+11%)</a:t>
            </a:r>
          </a:p>
          <a:p>
            <a:pPr>
              <a:lnSpc>
                <a:spcPct val="150000"/>
              </a:lnSpc>
              <a:buSzPct val="100000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비용 증가 최소화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SzPct val="100000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광고선전비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 감소 집행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SzPct val="100000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파스토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27.7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24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5%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단위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물류비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인상 가정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영향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1.4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인건비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급여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 23.7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전년대비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+3.4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(+16%)</a:t>
            </a:r>
          </a:p>
          <a:p>
            <a:pPr>
              <a:lnSpc>
                <a:spcPct val="150000"/>
              </a:lnSpc>
              <a:buSzPct val="100000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    1.3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 외주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파견직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계약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(23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지급수수료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(24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인건비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단기근로계약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  <a:buSzPct val="100000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    2.7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억 품질관리팀 급여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(23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제조원가 급여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(24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판관비 급여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SzPct val="100000"/>
              <a:defRPr sz="1000">
                <a:solidFill>
                  <a:srgbClr val="80808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기타 인원감소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EF17CD-A497-3A36-EF75-A85CE3C90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68403"/>
              </p:ext>
            </p:extLst>
          </p:nvPr>
        </p:nvGraphicFramePr>
        <p:xfrm>
          <a:off x="763762" y="1396144"/>
          <a:ext cx="6252260" cy="5246766"/>
        </p:xfrm>
        <a:graphic>
          <a:graphicData uri="http://schemas.openxmlformats.org/drawingml/2006/table">
            <a:tbl>
              <a:tblPr/>
              <a:tblGrid>
                <a:gridCol w="1339280">
                  <a:extLst>
                    <a:ext uri="{9D8B030D-6E8A-4147-A177-3AD203B41FA5}">
                      <a16:colId xmlns:a16="http://schemas.microsoft.com/office/drawing/2014/main" val="2940685565"/>
                    </a:ext>
                  </a:extLst>
                </a:gridCol>
                <a:gridCol w="1339280">
                  <a:extLst>
                    <a:ext uri="{9D8B030D-6E8A-4147-A177-3AD203B41FA5}">
                      <a16:colId xmlns:a16="http://schemas.microsoft.com/office/drawing/2014/main" val="2740275187"/>
                    </a:ext>
                  </a:extLst>
                </a:gridCol>
                <a:gridCol w="1339280">
                  <a:extLst>
                    <a:ext uri="{9D8B030D-6E8A-4147-A177-3AD203B41FA5}">
                      <a16:colId xmlns:a16="http://schemas.microsoft.com/office/drawing/2014/main" val="1621791126"/>
                    </a:ext>
                  </a:extLst>
                </a:gridCol>
                <a:gridCol w="1339280">
                  <a:extLst>
                    <a:ext uri="{9D8B030D-6E8A-4147-A177-3AD203B41FA5}">
                      <a16:colId xmlns:a16="http://schemas.microsoft.com/office/drawing/2014/main" val="973696900"/>
                    </a:ext>
                  </a:extLst>
                </a:gridCol>
                <a:gridCol w="895140">
                  <a:extLst>
                    <a:ext uri="{9D8B030D-6E8A-4147-A177-3AD203B41FA5}">
                      <a16:colId xmlns:a16="http://schemas.microsoft.com/office/drawing/2014/main" val="2066269706"/>
                    </a:ext>
                  </a:extLst>
                </a:gridCol>
              </a:tblGrid>
              <a:tr h="18192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사업계획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PLAN(24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전기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(23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차이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653518"/>
                  </a:ext>
                </a:extLst>
              </a:tr>
              <a:tr h="18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(A)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(B)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(C=A-B)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(C/B)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023006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매출액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46,291,935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37,633,916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8,658,019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49208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온라인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25,546,850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20,655,186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4,891,664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149199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국내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13,020,716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13,504,865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-484,149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225595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해외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7,724,369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3,473,865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4,250,504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122%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810144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24,439,288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21,593,141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2,846,147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860902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COGS(M)%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52.8%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57.4%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-4.6%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894890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매출원가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26,783,861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23,465,233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3,318,628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633464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COGS%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57.9%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62.4%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-4.5%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79383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매출총이익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19,508,074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14,168,683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5,339,391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38%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33089"/>
                  </a:ext>
                </a:extLst>
              </a:tr>
              <a:tr h="24456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판매비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및 관리비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11,369,877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10,278,663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1,091,214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741139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급여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2,370,850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2,035,345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335,505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778376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퇴직급여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213,463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336,222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-122,759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-37%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440952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감가상각비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239,210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229,417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9,793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453832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운반비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3,072,843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2,009,245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1,063,598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53%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101840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광고선전비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1,125,000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2,030,824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-905,824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-45%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282544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지급수수료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1,915,948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1,683,257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232,691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14%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09934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보험료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73,958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108,593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-34,635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-32%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135393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기타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2,358,604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1,845,761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512,843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9466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영업이익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8,138,197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3,890,020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4,248,177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109%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167433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영업이익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(%)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17.6%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10.3%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7.2%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70231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9,794,816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4,895,658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4,899,158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100%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28434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EBITDA(%)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21.2%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13.0%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8.2%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449419"/>
                  </a:ext>
                </a:extLst>
              </a:tr>
              <a:tr h="2958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EBITDA2(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개발비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대체후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10,175,565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5,287,774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4,887,791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92%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17914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EBITDA(%)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22.0%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14.1%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7.9%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564120"/>
                  </a:ext>
                </a:extLst>
              </a:tr>
              <a:tr h="1806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One Off Items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569,744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569,744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109961"/>
                  </a:ext>
                </a:extLst>
              </a:tr>
              <a:tr h="181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Normalized EBITDA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10,745,309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5,857,518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4,887,791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83%</a:t>
                      </a:r>
                    </a:p>
                  </a:txBody>
                  <a:tcPr marL="71998" marR="107997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10334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CCE084B-C4FE-04B0-66AA-45BE355F9A89}"/>
              </a:ext>
            </a:extLst>
          </p:cNvPr>
          <p:cNvSpPr txBox="1"/>
          <p:nvPr/>
        </p:nvSpPr>
        <p:spPr>
          <a:xfrm>
            <a:off x="7248128" y="1314246"/>
            <a:ext cx="3769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 fontAlgn="ctr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제품별 재료비</a:t>
            </a:r>
            <a:endParaRPr lang="en-US" altLang="ko-KR" sz="12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8FCC32E2-0486-8460-0433-3BF2AE1205FC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230902-EF76-FE1D-C3FA-646DCA507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043396"/>
              </p:ext>
            </p:extLst>
          </p:nvPr>
        </p:nvGraphicFramePr>
        <p:xfrm>
          <a:off x="7312973" y="1581069"/>
          <a:ext cx="4182272" cy="1789038"/>
        </p:xfrm>
        <a:graphic>
          <a:graphicData uri="http://schemas.openxmlformats.org/drawingml/2006/table">
            <a:tbl>
              <a:tblPr/>
              <a:tblGrid>
                <a:gridCol w="1045568">
                  <a:extLst>
                    <a:ext uri="{9D8B030D-6E8A-4147-A177-3AD203B41FA5}">
                      <a16:colId xmlns:a16="http://schemas.microsoft.com/office/drawing/2014/main" val="2923747397"/>
                    </a:ext>
                  </a:extLst>
                </a:gridCol>
                <a:gridCol w="1045568">
                  <a:extLst>
                    <a:ext uri="{9D8B030D-6E8A-4147-A177-3AD203B41FA5}">
                      <a16:colId xmlns:a16="http://schemas.microsoft.com/office/drawing/2014/main" val="4241991784"/>
                    </a:ext>
                  </a:extLst>
                </a:gridCol>
                <a:gridCol w="1045568">
                  <a:extLst>
                    <a:ext uri="{9D8B030D-6E8A-4147-A177-3AD203B41FA5}">
                      <a16:colId xmlns:a16="http://schemas.microsoft.com/office/drawing/2014/main" val="3477601147"/>
                    </a:ext>
                  </a:extLst>
                </a:gridCol>
                <a:gridCol w="1045568">
                  <a:extLst>
                    <a:ext uri="{9D8B030D-6E8A-4147-A177-3AD203B41FA5}">
                      <a16:colId xmlns:a16="http://schemas.microsoft.com/office/drawing/2014/main" val="1793978780"/>
                    </a:ext>
                  </a:extLst>
                </a:gridCol>
              </a:tblGrid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매출액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원가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원가율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186596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FAN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26,284,075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13,265,484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50.5%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349345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9,222,459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5,075,464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170830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HUMIDIFIER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6,251,336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3,649,847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58.4%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004886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AIR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332,676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170,599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51.3%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379313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POWER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2,334,149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1,280,573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54.9%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853829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WARMER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1,410,029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737,928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52.3%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53991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457,211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259,393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56.7%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455381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합 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46,291,935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24,439,288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52.8%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3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38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96DE-B7EB-86F9-A30C-9D275782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443AEBF8-DF1E-0C0B-1F8E-4CD90A4985D6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en-US" kern="0" dirty="0"/>
              <a:t>P&amp;L REPORT (</a:t>
            </a:r>
            <a:r>
              <a:rPr lang="en-US" altLang="ko-KR" kern="0" dirty="0"/>
              <a:t>MONTHLY PLAN</a:t>
            </a:r>
            <a:r>
              <a:rPr lang="en-US" kern="0" dirty="0"/>
              <a:t>)</a:t>
            </a:r>
            <a:endParaRPr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43C6A-E299-C536-DE84-999E36467CC9}"/>
              </a:ext>
            </a:extLst>
          </p:cNvPr>
          <p:cNvSpPr txBox="1"/>
          <p:nvPr/>
        </p:nvSpPr>
        <p:spPr>
          <a:xfrm>
            <a:off x="10632504" y="1088476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단위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천원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FC7138-8B76-00FA-B316-372FD1348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63817"/>
              </p:ext>
            </p:extLst>
          </p:nvPr>
        </p:nvGraphicFramePr>
        <p:xfrm>
          <a:off x="800691" y="1396152"/>
          <a:ext cx="10694553" cy="5247560"/>
        </p:xfrm>
        <a:graphic>
          <a:graphicData uri="http://schemas.openxmlformats.org/drawingml/2006/table">
            <a:tbl>
              <a:tblPr/>
              <a:tblGrid>
                <a:gridCol w="1177383">
                  <a:extLst>
                    <a:ext uri="{9D8B030D-6E8A-4147-A177-3AD203B41FA5}">
                      <a16:colId xmlns:a16="http://schemas.microsoft.com/office/drawing/2014/main" val="2944592884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562564315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869675195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580184799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444721261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488460442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0536126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461259561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770049878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113599879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170846214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2874622106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270391453"/>
                    </a:ext>
                  </a:extLst>
                </a:gridCol>
                <a:gridCol w="732090">
                  <a:extLst>
                    <a:ext uri="{9D8B030D-6E8A-4147-A177-3AD203B41FA5}">
                      <a16:colId xmlns:a16="http://schemas.microsoft.com/office/drawing/2014/main" val="3158306488"/>
                    </a:ext>
                  </a:extLst>
                </a:gridCol>
              </a:tblGrid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606070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매출액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1,274,062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1,230,103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2,843,280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3,525,907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6,627,568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8,071,027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6,172,164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4,111,407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2,751,226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3,164,678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3,604,739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2,915,772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46,291,935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075902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B2C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608,785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601,869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1,283,192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1,592,408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3,319,267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5,340,390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4,235,752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2,448,829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1,085,165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1,574,067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1,843,313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1,613,813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25,546,850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534517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B2B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279,515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282,997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729,121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1,304,576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2,407,057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2,263,799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1,636,476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969,725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943,175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959,689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691,949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552,637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13,020,716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92534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385,763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345,238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830,967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628,924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901,244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466,838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299,936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692,853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722,886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630,923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1,069,476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749,322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7,724,369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50404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매출원가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892,319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844,892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1,738,805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2,066,271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3,673,049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4,169,195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3,270,357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2,367,899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1,790,723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1,960,958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2,195,995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1,813,398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26,783,861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649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FOB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관세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701,815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655,751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1,547,880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1,878,961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3,481,030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3,974,194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3,073,484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2,147,697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1,594,253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1,772,505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2,008,143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1,603,576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24,439,288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540613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B2C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288,702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280,643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579,578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704,940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1,459,603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2,336,388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1,872,492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1,089,701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510,756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740,070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860,774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757,201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11,480,849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991055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B2B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169,288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172,004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443,549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779,357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1,449,653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1,356,474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1,010,335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617,963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619,936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620,573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449,159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355,563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8,043,855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451018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243,824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203,104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524,752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394,664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571,775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281,331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190,657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440,032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463,561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411,861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698,211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490,812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4,914,584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186913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매출원가율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70.0%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68.7%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61.2%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58.6%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55.4%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51.7%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53.0%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57.6%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65.1%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62.0%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60.9%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62.2%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57.9%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721894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매출총이익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381,743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385,211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1,104,475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1,459,636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2,954,520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3,901,832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2,901,807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1,743,509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960,503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1,203,720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1,408,745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1,102,373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19,508,074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03698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판매관리비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889,730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805,770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839,284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893,232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1,107,742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1,399,457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1,147,566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926,203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758,972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838,138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812,578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951,204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11,369,877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20620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영업이익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507,988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420,559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265,190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566,404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1,846,778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2,502,376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1,754,241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817,306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201,531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365,582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596,167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151,169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8,138,197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867129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법인세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1,672,000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836,000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2,508,000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16067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당기순이익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507,988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420,559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1,406,810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566,404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1,846,778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2,502,376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1,754,241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18,694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201,531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365,582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596,167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151,169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5,630,197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04093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369,936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282,508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403,242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704,456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1,984,830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2,640,427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1,892,293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955,357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339,583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503,633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734,219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289,221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9,794,816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302677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개발비 대체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25,743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28,358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37,772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29,587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32,411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380,748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136291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344,193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▲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254,149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441,014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736,867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2,014,417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2,672,838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1,924,704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987,768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371,994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536,044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766,630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321,632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10,175,565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604496"/>
                  </a:ext>
                </a:extLst>
              </a:tr>
              <a:tr h="262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EBITDA %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-29%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-23%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14%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33%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31%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FFFF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21%</a:t>
                      </a:r>
                    </a:p>
                  </a:txBody>
                  <a:tcPr marL="0" marR="359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2508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43A1825-AF43-FF1A-1583-59F9B2D454F9}"/>
              </a:ext>
            </a:extLst>
          </p:cNvPr>
          <p:cNvSpPr/>
          <p:nvPr/>
        </p:nvSpPr>
        <p:spPr>
          <a:xfrm>
            <a:off x="4151784" y="1268760"/>
            <a:ext cx="3672408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1D0BE46F-F629-B995-6497-227A616669E1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DD57B-B8FF-5BD3-BB82-079184511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9C27B223-2BB5-AA84-807F-7AB0577D5D79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en-US" kern="0" dirty="0"/>
              <a:t>P&amp;L REPORT (MONTHLY PLAN)</a:t>
            </a:r>
            <a:endParaRPr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B047E-B55F-D10A-ED91-B8082493AED6}"/>
              </a:ext>
            </a:extLst>
          </p:cNvPr>
          <p:cNvSpPr txBox="1"/>
          <p:nvPr/>
        </p:nvSpPr>
        <p:spPr>
          <a:xfrm>
            <a:off x="10484444" y="1484784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단위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백만원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AA0BD82-B66C-BBAE-6938-F503F266B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557242"/>
              </p:ext>
            </p:extLst>
          </p:nvPr>
        </p:nvGraphicFramePr>
        <p:xfrm>
          <a:off x="781644" y="1396152"/>
          <a:ext cx="10713610" cy="5247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5">
            <a:extLst>
              <a:ext uri="{FF2B5EF4-FFF2-40B4-BE49-F238E27FC236}">
                <a16:creationId xmlns:a16="http://schemas.microsoft.com/office/drawing/2014/main" id="{DFC1EBD5-E996-B443-2099-2CC8629E30DF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3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C7FD-E968-1758-26EB-7130FA274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029F23-6955-E53A-8B58-069E46158BB0}"/>
              </a:ext>
            </a:extLst>
          </p:cNvPr>
          <p:cNvSpPr txBox="1"/>
          <p:nvPr/>
        </p:nvSpPr>
        <p:spPr>
          <a:xfrm>
            <a:off x="10555917" y="1441277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단위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천원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4F6A9-B33E-2A1E-FB26-05EFB3BA0514}"/>
              </a:ext>
            </a:extLst>
          </p:cNvPr>
          <p:cNvSpPr txBox="1"/>
          <p:nvPr/>
        </p:nvSpPr>
        <p:spPr>
          <a:xfrm>
            <a:off x="781644" y="1441277"/>
            <a:ext cx="5984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</a:t>
            </a:r>
            <a:r>
              <a:rPr lang="ko-KR" altLang="en-US" sz="14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신제품 재료비가 원가 절감의 주요 요인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9FB1E85-AD64-D23E-70D4-A511C7327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97529"/>
              </p:ext>
            </p:extLst>
          </p:nvPr>
        </p:nvGraphicFramePr>
        <p:xfrm>
          <a:off x="800694" y="1780808"/>
          <a:ext cx="10694557" cy="3538396"/>
        </p:xfrm>
        <a:graphic>
          <a:graphicData uri="http://schemas.openxmlformats.org/drawingml/2006/table">
            <a:tbl>
              <a:tblPr/>
              <a:tblGrid>
                <a:gridCol w="1101394">
                  <a:extLst>
                    <a:ext uri="{9D8B030D-6E8A-4147-A177-3AD203B41FA5}">
                      <a16:colId xmlns:a16="http://schemas.microsoft.com/office/drawing/2014/main" val="1519694170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2490924877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1496016899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1469143857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4154960150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981952356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729494248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78139389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2303498124"/>
                    </a:ext>
                  </a:extLst>
                </a:gridCol>
                <a:gridCol w="1065907">
                  <a:extLst>
                    <a:ext uri="{9D8B030D-6E8A-4147-A177-3AD203B41FA5}">
                      <a16:colId xmlns:a16="http://schemas.microsoft.com/office/drawing/2014/main" val="1441891285"/>
                    </a:ext>
                  </a:extLst>
                </a:gridCol>
              </a:tblGrid>
              <a:tr h="3539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신제품 매출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HUMIDIFIER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AIR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POWER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WARMER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67730"/>
                  </a:ext>
                </a:extLst>
              </a:tr>
              <a:tr h="3382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B2C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매출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4,431,127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178,569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742,703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1,127,599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271,825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6,751,822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736694"/>
                  </a:ext>
                </a:extLst>
              </a:tr>
              <a:tr h="350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재료비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1,812,162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86,446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324,974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518,591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139,930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2,882,103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90592"/>
                  </a:ext>
                </a:extLst>
              </a:tr>
              <a:tr h="3539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B2B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매출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731,409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171,109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157,904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827,766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152,109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2,040,297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206224"/>
                  </a:ext>
                </a:extLst>
              </a:tr>
              <a:tr h="353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재료비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450,805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112,208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94,228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511,070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101,057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1,269,367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281852"/>
                  </a:ext>
                </a:extLst>
              </a:tr>
              <a:tr h="3539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해외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매출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710,596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557,820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383,400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33,278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1,685,094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538559"/>
                  </a:ext>
                </a:extLst>
              </a:tr>
              <a:tr h="353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재료비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430,711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350,956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249,849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18,407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1,049,922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638966"/>
                  </a:ext>
                </a:extLst>
              </a:tr>
              <a:tr h="3669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매출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5,873,132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907,498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1,284,007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1,955,365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457,211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10,477,213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567698"/>
                  </a:ext>
                </a:extLst>
              </a:tr>
              <a:tr h="359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재료비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2,693,678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549,610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669,050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1,029,661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259,393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5,201,391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74184"/>
                  </a:ext>
                </a:extLst>
              </a:tr>
              <a:tr h="3539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 비율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45.9%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60.6%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52.1%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52.7%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56.7%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49.6%</a:t>
                      </a:r>
                    </a:p>
                  </a:txBody>
                  <a:tcPr marL="35999" marR="71998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45080"/>
                  </a:ext>
                </a:extLst>
              </a:tr>
            </a:tbl>
          </a:graphicData>
        </a:graphic>
      </p:graphicFrame>
      <p:sp>
        <p:nvSpPr>
          <p:cNvPr id="6" name="Rectangle 12">
            <a:extLst>
              <a:ext uri="{FF2B5EF4-FFF2-40B4-BE49-F238E27FC236}">
                <a16:creationId xmlns:a16="http://schemas.microsoft.com/office/drawing/2014/main" id="{30DFB721-74F7-1DDB-4F7A-56A32B4BF080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en-US" altLang="ko-KR" kern="0" dirty="0"/>
              <a:t>PRODUCT</a:t>
            </a:r>
            <a:r>
              <a:rPr lang="ko-KR" altLang="en-US" kern="0" dirty="0"/>
              <a:t> </a:t>
            </a:r>
            <a:r>
              <a:rPr lang="en-US" altLang="ko-KR" kern="0" dirty="0"/>
              <a:t>SALES</a:t>
            </a:r>
            <a:endParaRPr kern="0" dirty="0"/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93AC69B0-37B9-937B-5700-CC754CE71903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3476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D885-20EF-B647-3B2F-A4F3A05D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4A9341-A1BC-0704-671B-344579A8C5B1}"/>
              </a:ext>
            </a:extLst>
          </p:cNvPr>
          <p:cNvSpPr txBox="1"/>
          <p:nvPr/>
        </p:nvSpPr>
        <p:spPr>
          <a:xfrm>
            <a:off x="10536399" y="1055526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단위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천원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BE9C2C-099B-B502-8468-5DD0C4F3F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63838"/>
              </p:ext>
            </p:extLst>
          </p:nvPr>
        </p:nvGraphicFramePr>
        <p:xfrm>
          <a:off x="800695" y="1396152"/>
          <a:ext cx="10694559" cy="2320880"/>
        </p:xfrm>
        <a:graphic>
          <a:graphicData uri="http://schemas.openxmlformats.org/drawingml/2006/table">
            <a:tbl>
              <a:tblPr/>
              <a:tblGrid>
                <a:gridCol w="1092173">
                  <a:extLst>
                    <a:ext uri="{9D8B030D-6E8A-4147-A177-3AD203B41FA5}">
                      <a16:colId xmlns:a16="http://schemas.microsoft.com/office/drawing/2014/main" val="3561927543"/>
                    </a:ext>
                  </a:extLst>
                </a:gridCol>
                <a:gridCol w="987325">
                  <a:extLst>
                    <a:ext uri="{9D8B030D-6E8A-4147-A177-3AD203B41FA5}">
                      <a16:colId xmlns:a16="http://schemas.microsoft.com/office/drawing/2014/main" val="3429866286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35192556"/>
                    </a:ext>
                  </a:extLst>
                </a:gridCol>
                <a:gridCol w="1013537">
                  <a:extLst>
                    <a:ext uri="{9D8B030D-6E8A-4147-A177-3AD203B41FA5}">
                      <a16:colId xmlns:a16="http://schemas.microsoft.com/office/drawing/2014/main" val="1100192340"/>
                    </a:ext>
                  </a:extLst>
                </a:gridCol>
                <a:gridCol w="899951">
                  <a:extLst>
                    <a:ext uri="{9D8B030D-6E8A-4147-A177-3AD203B41FA5}">
                      <a16:colId xmlns:a16="http://schemas.microsoft.com/office/drawing/2014/main" val="3883908927"/>
                    </a:ext>
                  </a:extLst>
                </a:gridCol>
                <a:gridCol w="908687">
                  <a:extLst>
                    <a:ext uri="{9D8B030D-6E8A-4147-A177-3AD203B41FA5}">
                      <a16:colId xmlns:a16="http://schemas.microsoft.com/office/drawing/2014/main" val="3700265137"/>
                    </a:ext>
                  </a:extLst>
                </a:gridCol>
                <a:gridCol w="952375">
                  <a:extLst>
                    <a:ext uri="{9D8B030D-6E8A-4147-A177-3AD203B41FA5}">
                      <a16:colId xmlns:a16="http://schemas.microsoft.com/office/drawing/2014/main" val="462821285"/>
                    </a:ext>
                  </a:extLst>
                </a:gridCol>
                <a:gridCol w="1039749">
                  <a:extLst>
                    <a:ext uri="{9D8B030D-6E8A-4147-A177-3AD203B41FA5}">
                      <a16:colId xmlns:a16="http://schemas.microsoft.com/office/drawing/2014/main" val="500786415"/>
                    </a:ext>
                  </a:extLst>
                </a:gridCol>
                <a:gridCol w="1074698">
                  <a:extLst>
                    <a:ext uri="{9D8B030D-6E8A-4147-A177-3AD203B41FA5}">
                      <a16:colId xmlns:a16="http://schemas.microsoft.com/office/drawing/2014/main" val="3251360253"/>
                    </a:ext>
                  </a:extLst>
                </a:gridCol>
                <a:gridCol w="830051">
                  <a:extLst>
                    <a:ext uri="{9D8B030D-6E8A-4147-A177-3AD203B41FA5}">
                      <a16:colId xmlns:a16="http://schemas.microsoft.com/office/drawing/2014/main" val="2410696905"/>
                    </a:ext>
                  </a:extLst>
                </a:gridCol>
                <a:gridCol w="873738">
                  <a:extLst>
                    <a:ext uri="{9D8B030D-6E8A-4147-A177-3AD203B41FA5}">
                      <a16:colId xmlns:a16="http://schemas.microsoft.com/office/drawing/2014/main" val="446306952"/>
                    </a:ext>
                  </a:extLst>
                </a:gridCol>
              </a:tblGrid>
              <a:tr h="46417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온라인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국내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137233"/>
                  </a:ext>
                </a:extLst>
              </a:tr>
              <a:tr h="464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재료비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7466"/>
                  </a:ext>
                </a:extLst>
              </a:tr>
              <a:tr h="464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신제품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6,751,822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2,882,103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2,040,297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1,269,367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1,685,094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1,049,922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10,477,213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5,201,391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23%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21%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405366"/>
                  </a:ext>
                </a:extLst>
              </a:tr>
              <a:tr h="464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제품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18,795,027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8,598,746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10,980,419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6,774,488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6,039,275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3,864,662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35,814,722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19,237,897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77%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79%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671836"/>
                  </a:ext>
                </a:extLst>
              </a:tr>
              <a:tr h="464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25,546,850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11,480,849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13,020,716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8,043,855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7,724,369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4,914,584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46,291,935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24,439,288 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100%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100%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　</a:t>
                      </a:r>
                    </a:p>
                  </a:txBody>
                  <a:tcPr marL="0" marR="7199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02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016F02-75AB-BA2A-C98E-C93159011172}"/>
              </a:ext>
            </a:extLst>
          </p:cNvPr>
          <p:cNvSpPr txBox="1"/>
          <p:nvPr/>
        </p:nvSpPr>
        <p:spPr>
          <a:xfrm>
            <a:off x="695400" y="3861048"/>
            <a:ext cx="4091590" cy="269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신제품 및 출시 시기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STAND 4 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(2024.04)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F12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(PREMIUM HANDY FAN)(2024.05)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NECK BAND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(2024.05)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GRANDE 2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(2024.05)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OBJECT LIGHT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(2024.11)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H4 2</a:t>
            </a:r>
            <a:r>
              <a:rPr lang="en-US" altLang="ko-KR" sz="1100" b="1" baseline="30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nd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(2024.10)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MIST STEAM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(2024.10)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 SERIES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(2024.06~)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MAGSAFE, POWER BANK, CHARGER, ADAPTER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DB22AEC-A8C5-227E-2F7F-D8435C88B1DD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en-US" kern="0" dirty="0"/>
              <a:t>NEW</a:t>
            </a:r>
            <a:r>
              <a:rPr lang="ko-KR" altLang="en-US" kern="0" dirty="0"/>
              <a:t> </a:t>
            </a:r>
            <a:r>
              <a:rPr lang="en-US" altLang="ko-KR" kern="0" dirty="0"/>
              <a:t>PRODUCT</a:t>
            </a:r>
            <a:r>
              <a:rPr lang="ko-KR" altLang="en-US" kern="0" dirty="0"/>
              <a:t> </a:t>
            </a:r>
            <a:r>
              <a:rPr lang="en-US" altLang="ko-KR" kern="0" dirty="0"/>
              <a:t>SALES</a:t>
            </a:r>
            <a:endParaRPr kern="0" dirty="0"/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9AE81A1F-EDC6-B7B1-23ED-AC058443D777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87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4A37-9677-7E59-FD16-041A596C5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AD22CA3-98D4-FE0D-552E-0279F7CC5479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CBE9940E-95F4-379F-34C2-274DDBB1229B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온라인 영업팀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8EAD66A3-6AA5-E0EB-AAD3-6B0A19715CCC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729D9B-D1A9-69EC-6B33-EF987DECF83C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668636A-9D7F-04E7-92DA-8B9B1EC25B30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AA6338-278E-5B6C-B221-22300EEAEEDA}"/>
              </a:ext>
            </a:extLst>
          </p:cNvPr>
          <p:cNvSpPr txBox="1"/>
          <p:nvPr/>
        </p:nvSpPr>
        <p:spPr>
          <a:xfrm>
            <a:off x="894795" y="3347216"/>
            <a:ext cx="3486041" cy="172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일 단위 2회 주기로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고정 업무 관리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유료 작업 제외 기준의 방안 수립 후,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시즌 품목 순위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 가이드 정립완료 및 전사적 목표 공유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 관리 범위 확대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네이버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+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쿠팡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오늘의집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카카오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68D0F1E-26E1-DDD3-64F0-FB56F6350CC9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13BB06-C3A2-D76F-CA75-6277C2D4B4FF}"/>
              </a:ext>
            </a:extLst>
          </p:cNvPr>
          <p:cNvSpPr txBox="1"/>
          <p:nvPr/>
        </p:nvSpPr>
        <p:spPr>
          <a:xfrm>
            <a:off x="894795" y="2448980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 원부 및 쇼핑 순위 관리 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D9036A1C-9EEF-6B99-E722-1D2D8C05C5EB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44ADD-4D36-D8F7-18E0-92E3C5C56779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채널별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전략 및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연간 프로모션 계획 수립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F6DF1FBF-69BC-FB6D-5AB1-C96AEE0702EF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0558A1-32C2-BF10-6DA1-96C9751C253D}"/>
              </a:ext>
            </a:extLst>
          </p:cNvPr>
          <p:cNvSpPr txBox="1"/>
          <p:nvPr/>
        </p:nvSpPr>
        <p:spPr>
          <a:xfrm>
            <a:off x="8241588" y="2448981"/>
            <a:ext cx="28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기획전 및 라이브 효율 극대화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E9C83-A933-370D-222A-0A91974405C9}"/>
              </a:ext>
            </a:extLst>
          </p:cNvPr>
          <p:cNvSpPr txBox="1"/>
          <p:nvPr/>
        </p:nvSpPr>
        <p:spPr>
          <a:xfrm>
            <a:off x="4663132" y="3347216"/>
            <a:ext cx="3391943" cy="255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매출 목표 계획 수립 및 달성 관리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자사몰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네이버 월별 프로모션 기획 및 운영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매입 채널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(SSJ, CJ,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쿠팡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매입 비중 확대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브랜드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주년 기념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홀리데이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캠핑 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시즌 특수를 활용한 사은품 운영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발주 일정 고려한 계획 사전 수립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 특성을 고려한 품목 및 프로모션 확대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카카오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SPACE 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단독 구성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마켓컬리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STAND 3Z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단독 컬러 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82DDC4-5847-2D36-5623-F953E1858157}"/>
              </a:ext>
            </a:extLst>
          </p:cNvPr>
          <p:cNvSpPr txBox="1"/>
          <p:nvPr/>
        </p:nvSpPr>
        <p:spPr>
          <a:xfrm>
            <a:off x="8337370" y="3347216"/>
            <a:ext cx="3391943" cy="17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라이브 커머스 확대 운영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내부 기획력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TF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팀 역량 강화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운영 비용 최소화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제작 라이브의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시즌에만 집중 운영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운영 효율화를 위한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자체 라이브 기획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/DM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광고매체 최적화 완료</a:t>
            </a:r>
          </a:p>
        </p:txBody>
      </p:sp>
    </p:spTree>
    <p:extLst>
      <p:ext uri="{BB962C8B-B14F-4D97-AF65-F5344CB8AC3E}">
        <p14:creationId xmlns:p14="http://schemas.microsoft.com/office/powerpoint/2010/main" val="76616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91951-09C4-BF55-A683-AA9935330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1ACDCF1-80DE-8B6D-D931-6438867852E9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6BAB77FF-E5E1-62E0-EF65-2F1D43D6BE38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영업팀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B2A38FBD-5B2B-39FF-B2F5-4093D2DBD523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89DC394-1998-2B1B-27BE-D78B815FA25C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36A319-7051-FB8B-3E60-CF200A186C0A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BAEB2D-494E-D4C3-81AD-5BF63924F8BF}"/>
              </a:ext>
            </a:extLst>
          </p:cNvPr>
          <p:cNvSpPr txBox="1"/>
          <p:nvPr/>
        </p:nvSpPr>
        <p:spPr>
          <a:xfrm>
            <a:off x="894795" y="3347215"/>
            <a:ext cx="3486041" cy="2553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온라인 충돌 최소화를 위한 협업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원부 충돌 방지를 위한 거래처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 정리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코스트코 전용 상품 운영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전용코드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전용모델명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국내 성공사례를 통한 해외시장 개척 희망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대만을 시작으로 확장 기대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전년도 온라인 거래 이슈로 인한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 거래 기준 정립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브랜드 홍보 목적 → 팝업 순환 → 정식 입점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소비자 접점 확대 및 브랜드 홍보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TV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홈쇼핑 지속 영업 및 모바일 라이브 운영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19819AE-37AD-29FB-AC10-073C29E4D430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70178-4D5A-E7BB-81BD-B4CB272951A8}"/>
              </a:ext>
            </a:extLst>
          </p:cNvPr>
          <p:cNvSpPr txBox="1"/>
          <p:nvPr/>
        </p:nvSpPr>
        <p:spPr>
          <a:xfrm>
            <a:off x="894795" y="2448981"/>
            <a:ext cx="348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전사 방향 및 시장 흐름에 맞는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채널 전략 수립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8CE21617-AA4E-0F28-0FC2-A119778B68FE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5D717-C680-64A9-5649-7C7038B1FFF4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채널별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전략 및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연간 프로모션 계획 수립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8066049-FE14-718D-F2A3-E8B74FD0E17D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A707CC-C6CD-43CE-1036-D114C2E34DEC}"/>
              </a:ext>
            </a:extLst>
          </p:cNvPr>
          <p:cNvSpPr txBox="1"/>
          <p:nvPr/>
        </p:nvSpPr>
        <p:spPr>
          <a:xfrm>
            <a:off x="8241588" y="2448981"/>
            <a:ext cx="281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브랜드 가치 향상을 위한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국내 영업 강화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A3A11D-6CB3-61DA-A249-967348D6FBD5}"/>
              </a:ext>
            </a:extLst>
          </p:cNvPr>
          <p:cNvSpPr txBox="1"/>
          <p:nvPr/>
        </p:nvSpPr>
        <p:spPr>
          <a:xfrm>
            <a:off x="4663132" y="3347217"/>
            <a:ext cx="3391943" cy="1722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특판 강화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억 달성으로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33%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성장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특판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기업특판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매출상승으로 손익 집중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직매입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손익 우수 거래처 수량 확대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매출확보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코스트코 해외시장 진출 모색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해외영업 교두보 마련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상반기 팝업스토어 운영 확정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POWER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류 사전 영업을 위한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마케팅 전략 채널 계획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3B0A2A-7948-F6E2-8C60-02A0F217CFFC}"/>
              </a:ext>
            </a:extLst>
          </p:cNvPr>
          <p:cNvSpPr txBox="1"/>
          <p:nvPr/>
        </p:nvSpPr>
        <p:spPr>
          <a:xfrm>
            <a:off x="8337370" y="3347216"/>
            <a:ext cx="3391943" cy="199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콜라보를 통한 홍보 및 손익 강화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팝업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콜라보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효율성 검토에 따라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선택적 진행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새로운 가치 창출을 위한 신규 채널 영업 계획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콜라보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신규 홈쇼핑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백화점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면세점 입점 제안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신세계 백화점 팝업 협의 진행 중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팝업스토어 및 아트 위주의 팝업스토어 입점 영업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그라운드 시소 성수 입점 협의 완료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44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88B3-114F-CCB4-E785-DDF841859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00731B1-8378-FC49-E333-A8BF82BFDFD9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C1746690-B7AA-891A-904F-C809EB166DE5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해외영업팀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2EB2060-FBD7-36D2-3B32-AA78F7397207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B3E298-ECE7-25F3-5B67-AE3C40BD6AAF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308B3-F4ED-5A30-02EE-1AED66F85AEF}"/>
              </a:ext>
            </a:extLst>
          </p:cNvPr>
          <p:cNvSpPr txBox="1"/>
          <p:nvPr/>
        </p:nvSpPr>
        <p:spPr>
          <a:xfrm>
            <a:off x="894795" y="3347216"/>
            <a:ext cx="3486041" cy="1722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담당자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 (Americas, Europe, Africa)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미국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유럽 아마존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미국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유럽 기존 파트너십 강화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신규 거래선 발굴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담당자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B (Asia, Middle East, Oceania)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중국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일본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호주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두바이 등 아시아 기존 파트너십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강화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신규 거래선 발굴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7B18BBE-B2C4-E265-1A5B-B1CD44B7A189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480CE3-C9AE-B23F-0C3A-AD8056714933}"/>
              </a:ext>
            </a:extLst>
          </p:cNvPr>
          <p:cNvSpPr txBox="1"/>
          <p:nvPr/>
        </p:nvSpPr>
        <p:spPr>
          <a:xfrm>
            <a:off x="894795" y="2448980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국가별 업무 분장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4EDA812C-80EE-4C54-6839-82D91FA6E1B6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2F6BD3-D6C5-1270-24AF-3FF27A35E267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파트너쉽 복구 및 강화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신규 파트너사 발굴 강화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11D6FFFE-D1B2-D001-59B1-B394F9F3ABEE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06B37-A8D9-8FE1-7835-79122D959F19}"/>
              </a:ext>
            </a:extLst>
          </p:cNvPr>
          <p:cNvSpPr txBox="1"/>
          <p:nvPr/>
        </p:nvSpPr>
        <p:spPr>
          <a:xfrm>
            <a:off x="8241587" y="2448981"/>
            <a:ext cx="321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프리미엄 글로벌 </a:t>
            </a:r>
            <a:r>
              <a:rPr lang="ko-KR" altLang="en-US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브랜드 가치 향상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308E19-A98D-8076-5BC3-9D59131FBD83}"/>
              </a:ext>
            </a:extLst>
          </p:cNvPr>
          <p:cNvSpPr txBox="1"/>
          <p:nvPr/>
        </p:nvSpPr>
        <p:spPr>
          <a:xfrm>
            <a:off x="4567349" y="3347216"/>
            <a:ext cx="3487726" cy="255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기존 파트너십 강화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효과적인 협업 및  홍보 전략을 통한 성장 촉진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신규 업체 발굴 강화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샘플 오더 및 신규 오더 단축을 위한 프로세스 개선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초기 발굴 강화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특별 인센티브 및 전략적 접근으로 초기 발굴 확대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						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BCFF5-3228-FFBB-9509-43C88B11ACD4}"/>
              </a:ext>
            </a:extLst>
          </p:cNvPr>
          <p:cNvSpPr txBox="1"/>
          <p:nvPr/>
        </p:nvSpPr>
        <p:spPr>
          <a:xfrm>
            <a:off x="8241587" y="3347217"/>
            <a:ext cx="3487726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루메나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프리미엄 브랜드로 강력한 입지 구축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효과적인 업무 분장과 전략적 성장을 추진하며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글로벌 시장에서의 매출 성장과 브랜드 강화에 집중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CF7B2194-6E79-CA8A-79C8-8AB3555ECDDF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9E99E-A8C0-3266-F1A5-DD86CEE1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4636079"/>
            <a:ext cx="1606252" cy="16012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029B0A-84B2-040D-7279-84BFB868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450" y="4634178"/>
            <a:ext cx="1611303" cy="16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8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BCE3-4270-1A6F-EC43-469B733AE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E291730-767B-2BA5-5ACE-A62B1ACA897B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AFE28F5F-1E3A-9CD9-1DA1-C7FB9031CD5F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전략마케팅팀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116D8C-6309-CAFA-44D2-1450DDAC3695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51C7DE2-3A79-D343-1FC5-CB05582044D6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574EA5-4F8E-11DF-509D-0A5E0A1C0E58}"/>
              </a:ext>
            </a:extLst>
          </p:cNvPr>
          <p:cNvSpPr txBox="1"/>
          <p:nvPr/>
        </p:nvSpPr>
        <p:spPr>
          <a:xfrm>
            <a:off x="894795" y="3347216"/>
            <a:ext cx="3486041" cy="2553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사업계획 수립에 따른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매출 통계 및 현황 분석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브랜드스토어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자사몰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오픈마켓 일별 실판 데이터와 광고 매체 데이터 연계를 통해 성과 측정 지표 개선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각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제공 데이터 누적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항목별 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년까지 조회 가능한 데이터들이 존재하여 해당 데이터들을 사전에 누적하여 이후 데이터 누락이 없도록 운영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영업팀과 데이터 공유를 통하여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향후 프로모션 계획 및 영업활동 지원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2CF7F9E-0F92-61FC-CFCA-D9F6EEB4B76D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20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3D61B9-9CEA-6968-5978-46EAC9610EFB}"/>
              </a:ext>
            </a:extLst>
          </p:cNvPr>
          <p:cNvSpPr txBox="1"/>
          <p:nvPr/>
        </p:nvSpPr>
        <p:spPr>
          <a:xfrm>
            <a:off x="894795" y="2448980"/>
            <a:ext cx="348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체계적인 데이터 비교 분석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C583544-A6F1-9B2D-A9FB-85A44352B0C1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20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6F0811-84A7-9DDC-57B2-FB47EEA9C9C3}"/>
              </a:ext>
            </a:extLst>
          </p:cNvPr>
          <p:cNvSpPr txBox="1"/>
          <p:nvPr/>
        </p:nvSpPr>
        <p:spPr>
          <a:xfrm>
            <a:off x="4592044" y="2448980"/>
            <a:ext cx="3557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광고 매체의 효율 극대화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88A1E49A-BA4D-5700-5543-5AE89934E15A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20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124ADF-FB2B-B7DB-B028-DA3FEAEAC416}"/>
              </a:ext>
            </a:extLst>
          </p:cNvPr>
          <p:cNvSpPr txBox="1"/>
          <p:nvPr/>
        </p:nvSpPr>
        <p:spPr>
          <a:xfrm>
            <a:off x="8241588" y="2448980"/>
            <a:ext cx="281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바이럴 마케팅 강화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CD143-DEF9-AC7A-69B6-4EDB468F7AA4}"/>
              </a:ext>
            </a:extLst>
          </p:cNvPr>
          <p:cNvSpPr txBox="1"/>
          <p:nvPr/>
        </p:nvSpPr>
        <p:spPr>
          <a:xfrm>
            <a:off x="4567349" y="3347215"/>
            <a:ext cx="3487726" cy="199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데이터를 통한 성과 위주의 매체 운영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상시광고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프로모션 광고의 예산 비중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7:3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으로 운영하여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머신러닝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학습을 통한 상시광고 최적화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주요 시즌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 출시에 따른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A/B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테스트 운영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리뷰 분석을 통한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고객향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마케팅 메시지 도출 및 활용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상세페이지 레이아웃 및 컨텐츠 테스트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타겟팅 테스트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채널별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리뷰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컨텐츠 확대 프로세스 운영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B9D84C-1C93-E49B-0A18-1599320866E9}"/>
              </a:ext>
            </a:extLst>
          </p:cNvPr>
          <p:cNvSpPr txBox="1"/>
          <p:nvPr/>
        </p:nvSpPr>
        <p:spPr>
          <a:xfrm>
            <a:off x="8241587" y="3347216"/>
            <a:ext cx="3487726" cy="2276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루메나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서포터즈 정기 모집 및 활동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관계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시즌 및 신제품 관련 월별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인플루언서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모집 계획 운영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네이버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브랜드커넥트를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통한 네이버 인증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인플루언서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모집 유지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네이버 프로모션 연계 컨텐츠 확대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유튜버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인스타그램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인플루언서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리스트 업데이트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컨택을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통한 협찬 컨텐츠 노출 확대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인플루언서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리스트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다양한 커뮤니티 기반의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깊이있는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바이럴 활동 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23E71549-8DBD-31DC-BC89-E5F0B5B87181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93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2F034-E6E7-BD2D-2C6B-77592EBF1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F8F331E-C4D8-20A1-D5CA-FC70CEAA9E98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FA3AAB84-244F-7D92-C672-2BDDA57AAD22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고객지원팀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A4C0804-525C-A8C5-8608-CB8102E478CD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B939A64-F9CA-7E26-4005-3D9DD7B4D858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6B14E-4D78-7B54-2E89-CB040DEB4A27}"/>
              </a:ext>
            </a:extLst>
          </p:cNvPr>
          <p:cNvSpPr txBox="1"/>
          <p:nvPr/>
        </p:nvSpPr>
        <p:spPr>
          <a:xfrm>
            <a:off x="894795" y="3347216"/>
            <a:ext cx="3486041" cy="1722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CRM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프로그램 변경 및 고객 상담 이력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(IVR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도입 및 메신저 상담 통합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*IVR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자동응답 시스템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상담원 연결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or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문자 발송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)"						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DB3840BD-E97E-A80A-A225-9613EA58A4C4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CEE357-C96B-92A6-74F1-1544BB3A9C8C}"/>
              </a:ext>
            </a:extLst>
          </p:cNvPr>
          <p:cNvSpPr txBox="1"/>
          <p:nvPr/>
        </p:nvSpPr>
        <p:spPr>
          <a:xfrm>
            <a:off x="894795" y="2448981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확대 및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CRM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 개선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2E543CAE-E8C6-72B2-6923-9E1552A3AA48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053B0-4D98-A96A-0DCF-93A9592F6138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인력 및 매뉴얼 개선을 통한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 서비스 수준 향상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C5C2F142-AFA8-A0A9-EFE8-F2A318ABC73D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D5295-3DCA-A822-AA22-93F9645E1F6B}"/>
              </a:ext>
            </a:extLst>
          </p:cNvPr>
          <p:cNvSpPr txBox="1"/>
          <p:nvPr/>
        </p:nvSpPr>
        <p:spPr>
          <a:xfrm>
            <a:off x="8241588" y="2448980"/>
            <a:ext cx="281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후기 모니터링 업무 강화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클레임 이슈 보고 체계 수립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1A4BAA-9E9C-79D1-5518-7AB1B88236EE}"/>
              </a:ext>
            </a:extLst>
          </p:cNvPr>
          <p:cNvSpPr txBox="1"/>
          <p:nvPr/>
        </p:nvSpPr>
        <p:spPr>
          <a:xfrm>
            <a:off x="4567349" y="3347216"/>
            <a:ext cx="3487726" cy="2276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월별 인력에 따른 담당자별 업무 분장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정규직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계약직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평균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응대율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99%,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성수기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응대율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95%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이상 목표관리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통화품질 모니터링 결과에 따른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팀원 코칭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상담원 스케줄링을 통한 생산성 향상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						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5CB72E-EBF7-59A0-897E-9137A6F09DC1}"/>
              </a:ext>
            </a:extLst>
          </p:cNvPr>
          <p:cNvSpPr txBox="1"/>
          <p:nvPr/>
        </p:nvSpPr>
        <p:spPr>
          <a:xfrm>
            <a:off x="8241587" y="3347216"/>
            <a:ext cx="3487726" cy="255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일별 후기 관리를 통한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CS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업무 확대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평균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4.8/5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이상 유지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1-2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페이지 불만 후기 제거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브랜드스토어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1~2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페이지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1,2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후기 제거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시즌제품 우선순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없을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1~3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후기 제거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평점 상승을 위함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자사몰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이미지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 퀄리티 높은 베스트 리뷰 상단 배치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1,2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이하 불만 후기 숨김 처리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오늘의집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커뮤니티 기반 플랫폼에 따라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 및 시즌제품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불만 후기 제거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F95FE3F8-7773-1C21-85D1-CCCFBD0F2FD6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DFAF688-3BE3-9E47-F0AD-1FB477D8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339" y="4365104"/>
            <a:ext cx="881974" cy="1722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369513E-9069-DCA1-9AD2-B490590F9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928"/>
          <a:stretch/>
        </p:blipFill>
        <p:spPr>
          <a:xfrm>
            <a:off x="998711" y="4365104"/>
            <a:ext cx="1873846" cy="17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91FCE48-B2C6-4E49-9F19-0D4EA7448902}"/>
              </a:ext>
            </a:extLst>
          </p:cNvPr>
          <p:cNvSpPr txBox="1"/>
          <p:nvPr/>
        </p:nvSpPr>
        <p:spPr>
          <a:xfrm>
            <a:off x="8760296" y="1577958"/>
            <a:ext cx="2880320" cy="3333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577" indent="-228577">
              <a:lnSpc>
                <a:spcPct val="20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사업목표 및 방향</a:t>
            </a:r>
          </a:p>
          <a:p>
            <a:pPr marL="228577" indent="-228577">
              <a:lnSpc>
                <a:spcPct val="20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영업 및 마케팅전략</a:t>
            </a:r>
          </a:p>
          <a:p>
            <a:pPr marL="228577" indent="-228577">
              <a:lnSpc>
                <a:spcPct val="20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 운영 전략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28577" indent="-228577">
              <a:lnSpc>
                <a:spcPct val="20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신제품 출시 계획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28577" indent="-228577">
              <a:lnSpc>
                <a:spcPct val="20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매출 계획 및 손익 계획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28577" indent="-228577">
              <a:lnSpc>
                <a:spcPct val="20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부서별 업무목표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D00CF006-F758-6D0D-85E8-7E088907C16C}"/>
              </a:ext>
            </a:extLst>
          </p:cNvPr>
          <p:cNvSpPr txBox="1">
            <a:spLocks noChangeArrowheads="1"/>
          </p:cNvSpPr>
          <p:nvPr/>
        </p:nvSpPr>
        <p:spPr>
          <a:xfrm>
            <a:off x="1587014" y="1501024"/>
            <a:ext cx="4672231" cy="7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1E8A7C8-5445-28E2-C2B0-E52573331107}"/>
              </a:ext>
            </a:extLst>
          </p:cNvPr>
          <p:cNvSpPr txBox="1">
            <a:spLocks noChangeArrowheads="1"/>
          </p:cNvSpPr>
          <p:nvPr/>
        </p:nvSpPr>
        <p:spPr>
          <a:xfrm>
            <a:off x="444040" y="1501024"/>
            <a:ext cx="1142975" cy="7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altLang="ko-KR" sz="4000" dirty="0">
                <a:solidFill>
                  <a:schemeClr val="accent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  <a:endParaRPr lang="en-US" altLang="ko-KR" sz="4000" dirty="0">
              <a:solidFill>
                <a:schemeClr val="accent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39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992FD-1234-31FB-6031-E4A99B158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B2C6A50-D505-4BF8-CBD5-DBAC6409DE26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0EE79285-8156-1303-79AF-E0BE866BB22C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제품디자인팀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A05737E-9ED3-4372-D715-2B0D7006CA83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5E0971-EC3B-AC9B-87F0-955146F33571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17F96-403D-12C9-FB5F-893BA09F5FBD}"/>
              </a:ext>
            </a:extLst>
          </p:cNvPr>
          <p:cNvSpPr txBox="1"/>
          <p:nvPr/>
        </p:nvSpPr>
        <p:spPr>
          <a:xfrm>
            <a:off x="894795" y="3347215"/>
            <a:ext cx="3486041" cy="891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 및 리뉴얼 제품 디자인 및 개발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F/U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전문인력 충원 통한 이탈 공백 방지 및 태스크관리 통한 과부하 방지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621E3EB3-2447-3555-9BC4-B5CA5D71E9B0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7BF49-CFE5-0863-3C3B-D79BA48CC877}"/>
              </a:ext>
            </a:extLst>
          </p:cNvPr>
          <p:cNvSpPr txBox="1"/>
          <p:nvPr/>
        </p:nvSpPr>
        <p:spPr>
          <a:xfrm>
            <a:off x="894795" y="2448980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신제품 개발 출시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6E3CCAB8-125E-3C37-B063-3FFC911977FD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B1D12-32AE-D8E1-FD9E-31CB4EBFAC21}"/>
              </a:ext>
            </a:extLst>
          </p:cNvPr>
          <p:cNvSpPr txBox="1"/>
          <p:nvPr/>
        </p:nvSpPr>
        <p:spPr>
          <a:xfrm>
            <a:off x="4592044" y="2448980"/>
            <a:ext cx="355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중장기 포트폴리오 기획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8621FD41-B503-75F6-9E63-347C7E9C73FE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6B78B-9CBC-F9BF-A32D-F79D203EE906}"/>
              </a:ext>
            </a:extLst>
          </p:cNvPr>
          <p:cNvSpPr txBox="1"/>
          <p:nvPr/>
        </p:nvSpPr>
        <p:spPr>
          <a:xfrm>
            <a:off x="8241587" y="2448981"/>
            <a:ext cx="321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지식 재산권 및 디자인 어워드 관리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40707-8675-D3FA-D757-D2C2D7BF8CCD}"/>
              </a:ext>
            </a:extLst>
          </p:cNvPr>
          <p:cNvSpPr txBox="1"/>
          <p:nvPr/>
        </p:nvSpPr>
        <p:spPr>
          <a:xfrm>
            <a:off x="4567349" y="3347217"/>
            <a:ext cx="3487726" cy="61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2024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제품운영 포트폴리오 지속검토 업데이트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2025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 운영 포트폴리오 기획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C59A26-B086-7343-84E0-5DDF333930A4}"/>
              </a:ext>
            </a:extLst>
          </p:cNvPr>
          <p:cNvSpPr txBox="1"/>
          <p:nvPr/>
        </p:nvSpPr>
        <p:spPr>
          <a:xfrm>
            <a:off x="8241587" y="3347217"/>
            <a:ext cx="3487726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 디자인 출원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신청 및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글로벌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대 디자인 어워드 출품 및 수상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국가별 상표권 신청 및 관리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D447ABA7-84CF-D520-0DC8-D6B62DAD8F35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마이크, 원, 흑백, 빛이(가) 표시된 사진&#10;&#10;자동 생성된 설명">
            <a:extLst>
              <a:ext uri="{FF2B5EF4-FFF2-40B4-BE49-F238E27FC236}">
                <a16:creationId xmlns:a16="http://schemas.microsoft.com/office/drawing/2014/main" id="{977C693A-0FDA-2B63-DD20-986E207A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23"/>
          <a:stretch>
            <a:fillRect/>
          </a:stretch>
        </p:blipFill>
        <p:spPr bwMode="auto">
          <a:xfrm>
            <a:off x="846172" y="4612429"/>
            <a:ext cx="2257390" cy="162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정보기기, 전자 기기, 전자제품, 원이(가) 표시된 사진&#10;&#10;자동 생성된 설명">
            <a:extLst>
              <a:ext uri="{FF2B5EF4-FFF2-40B4-BE49-F238E27FC236}">
                <a16:creationId xmlns:a16="http://schemas.microsoft.com/office/drawing/2014/main" id="{3BEC9FED-6D9A-E0A0-8077-8376077B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69" y="5413723"/>
            <a:ext cx="749924" cy="84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411202BB-5954-5F07-D67F-C050093D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65" y="4444585"/>
            <a:ext cx="1207225" cy="84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 descr="디자인, 빛이(가) 표시된 사진&#10;&#10;자동 생성된 설명">
            <a:extLst>
              <a:ext uri="{FF2B5EF4-FFF2-40B4-BE49-F238E27FC236}">
                <a16:creationId xmlns:a16="http://schemas.microsoft.com/office/drawing/2014/main" id="{8729E357-F466-5F8D-BEA7-EB9B4499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76" y="5340408"/>
            <a:ext cx="566061" cy="84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3B951A-2A7B-953D-AF99-D9D703DA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105" y="4238587"/>
            <a:ext cx="3328704" cy="19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9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2D34-E5A9-6E36-9F82-2F6D8A1D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4">
            <a:extLst>
              <a:ext uri="{FF2B5EF4-FFF2-40B4-BE49-F238E27FC236}">
                <a16:creationId xmlns:a16="http://schemas.microsoft.com/office/drawing/2014/main" id="{C7A6FE36-7224-A9BC-D654-BE1353A9038D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oundRect">
            <a:avLst>
              <a:gd name="adj" fmla="val 0"/>
            </a:avLst>
          </a:prstGeom>
          <a:solidFill>
            <a:srgbClr val="EBE6E0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95973" tIns="95973" rIns="95973" bIns="95973" numCol="1" rtlCol="0" anchor="ctr" anchorCtr="0" compatLnSpc="1">
            <a:prstTxWarp prst="textNoShape">
              <a:avLst/>
            </a:prstTxWarp>
          </a:bodyPr>
          <a:lstStyle/>
          <a:p>
            <a:pPr algn="ctr" defTabSz="1068570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47702E-2F6F-47AC-F1AB-857465AEACA5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97386A4A-4841-BE34-7537-0DCE288D3D3B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비주얼디자인팀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A6FFE0C-D649-879B-952B-C02A098A4B55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9D4B25A-7FC7-6E35-4605-F300BBD3F5D7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FBA7C-B9B1-8C4E-3E4F-38F2F5D412C1}"/>
              </a:ext>
            </a:extLst>
          </p:cNvPr>
          <p:cNvSpPr txBox="1"/>
          <p:nvPr/>
        </p:nvSpPr>
        <p:spPr>
          <a:xfrm>
            <a:off x="894795" y="3347216"/>
            <a:ext cx="3486041" cy="2276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고객 중심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자사몰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리뉴얼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월 초 완료 목표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 탐색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AS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 서비스 향상을 위한 생태계 구축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이미지 정기 업데이트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메인 배너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섬네일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이벤트 페이지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선물하기 카드 등      상시 업데이트 진행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시스템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상반기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하반기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로딩 속도 개선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코딩 스킨 적용 등 시스템 관련 업체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소통 및 업데이트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B2F9A43-2030-4032-0C66-55E9040B9CDD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641A0-D8A1-7B9D-9494-DBC072D200DD}"/>
              </a:ext>
            </a:extLst>
          </p:cNvPr>
          <p:cNvSpPr txBox="1"/>
          <p:nvPr/>
        </p:nvSpPr>
        <p:spPr>
          <a:xfrm>
            <a:off x="894795" y="2448981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자사몰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운영 주체 및 정기 관리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ACB554AE-392C-2045-A5E8-2E83E95A6859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3E9AFA-EE41-BDE4-FDB6-9BE3D9369826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신제품 출시 컨텐츠 및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영업용 자료 정기 업데이트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06AC0D40-5B71-430D-B726-312C2032A3C2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77FFC-5DC7-658F-5293-7FA9580773AE}"/>
              </a:ext>
            </a:extLst>
          </p:cNvPr>
          <p:cNvSpPr txBox="1"/>
          <p:nvPr/>
        </p:nvSpPr>
        <p:spPr>
          <a:xfrm>
            <a:off x="8241587" y="2448981"/>
            <a:ext cx="321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루메나다움을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위한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브랜드 비주얼 및 프로모션 기획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39D2F4-E5D6-B580-0673-B5267003CE2A}"/>
              </a:ext>
            </a:extLst>
          </p:cNvPr>
          <p:cNvSpPr txBox="1"/>
          <p:nvPr/>
        </p:nvSpPr>
        <p:spPr>
          <a:xfrm>
            <a:off x="4567349" y="3347216"/>
            <a:ext cx="3487726" cy="310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 출시 일정에 따른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마감일 가이드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패키지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촬영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D-20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완료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판매페이지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영상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제품소개서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D-10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완료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프로모션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마케팅 이미지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D-7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국내외 영업용 자료 주기적 업데이트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통합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카달로그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카테고리별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카달로그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리플렛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등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PDF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기본 및 필요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출력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신제품의 경우 출시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D-7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일전 상시 업데이트 진행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098B4A-537A-F9D7-574C-FAA4B2FB41CB}"/>
              </a:ext>
            </a:extLst>
          </p:cNvPr>
          <p:cNvSpPr txBox="1"/>
          <p:nvPr/>
        </p:nvSpPr>
        <p:spPr>
          <a:xfrm>
            <a:off x="8241587" y="3347215"/>
            <a:ext cx="3487726" cy="1999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 패키지 및 물류 박스 디자인 리뉴얼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시즌 프로모션 컨텐츠 기획 주체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주년 에디션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홀리데이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굿즈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에디션 기획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루메나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브랜드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굿즈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제작을 통한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임직원 소속감 고취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임직원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웰컴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키트 리뉴얼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사원증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리뉴얼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판매용 브랜드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굿즈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제작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에코백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종이테이프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을 통한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브랜드 컨텐츠 및 감도 확대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E6296595-6E04-32B0-C68C-BB2B2A202437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37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DD274-977D-6B3E-E9DD-18F15509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FDC84DF-86B1-C5F7-8B13-E60861CD61F6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5966453A-0AFC-4C74-7552-FE034855F02F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설계개발팀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E51EE1-4822-180D-73A1-8C820970C678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CA8DF5D-22A5-A5AD-E14A-D6D1483FC569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4F3BBF-2C92-2D4F-87B6-271C05D06568}"/>
              </a:ext>
            </a:extLst>
          </p:cNvPr>
          <p:cNvSpPr txBox="1"/>
          <p:nvPr/>
        </p:nvSpPr>
        <p:spPr>
          <a:xfrm>
            <a:off x="894795" y="3347215"/>
            <a:ext cx="3486041" cy="891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검증된 부품 및 공용 사용이 가능한 부품 표준화 작업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POGO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 공용 사용 가능 부품 표준화 작업 및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기록 관리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수평 전개로 원가 절감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E30861C-F396-B5A9-2626-7509B120BA4D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2FDB6-9DF3-08E9-EABA-C0BCAC719B3B}"/>
              </a:ext>
            </a:extLst>
          </p:cNvPr>
          <p:cNvSpPr txBox="1"/>
          <p:nvPr/>
        </p:nvSpPr>
        <p:spPr>
          <a:xfrm>
            <a:off x="894795" y="2448980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공용 부품 표준화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A4EE96CE-6871-8A54-1C6C-601AC7BD0D70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0BF419-84ED-D1CA-C6FD-BFA0551D815D}"/>
              </a:ext>
            </a:extLst>
          </p:cNvPr>
          <p:cNvSpPr txBox="1"/>
          <p:nvPr/>
        </p:nvSpPr>
        <p:spPr>
          <a:xfrm>
            <a:off x="4592044" y="2448981"/>
            <a:ext cx="355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DATA BASE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	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F080D90A-932E-5515-F09B-77B915DC3438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AA9AC6-EC28-8AEA-E9A4-60ECC417E1EC}"/>
              </a:ext>
            </a:extLst>
          </p:cNvPr>
          <p:cNvSpPr txBox="1"/>
          <p:nvPr/>
        </p:nvSpPr>
        <p:spPr>
          <a:xfrm>
            <a:off x="8241587" y="2448980"/>
            <a:ext cx="321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이력 관리를 통한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FMEA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	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5ABBC8-0485-1B04-543D-32DA99D725A4}"/>
              </a:ext>
            </a:extLst>
          </p:cNvPr>
          <p:cNvSpPr txBox="1"/>
          <p:nvPr/>
        </p:nvSpPr>
        <p:spPr>
          <a:xfrm>
            <a:off x="4567349" y="3347215"/>
            <a:ext cx="3487726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개발 제품의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3D, 2D, BOM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E538F0-349C-5C04-7410-E499E0AECDC2}"/>
              </a:ext>
            </a:extLst>
          </p:cNvPr>
          <p:cNvSpPr txBox="1"/>
          <p:nvPr/>
        </p:nvSpPr>
        <p:spPr>
          <a:xfrm>
            <a:off x="8241587" y="3347215"/>
            <a:ext cx="3487726" cy="1722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품목별 수정이력 관리 및 기록관리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과거 문제점 파악 및 개선안 정립 후 설계 표준화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중요 관리항목의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LIST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제품에 대한 잠재불량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LIST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제품 불량 원인 제거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발생율을 줄이기 위한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설계 활동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LIST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018CDC6F-E363-D25C-E9F5-9B34B6D2A4F3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66E24E-6382-7633-51A6-BC58D9BD0AAD}"/>
              </a:ext>
            </a:extLst>
          </p:cNvPr>
          <p:cNvGrpSpPr/>
          <p:nvPr/>
        </p:nvGrpSpPr>
        <p:grpSpPr>
          <a:xfrm>
            <a:off x="931446" y="4471792"/>
            <a:ext cx="3568223" cy="1534210"/>
            <a:chOff x="999126" y="4471792"/>
            <a:chExt cx="3568223" cy="15342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12C3A1-FF1B-C245-40A4-49A96BB934DE}"/>
                </a:ext>
              </a:extLst>
            </p:cNvPr>
            <p:cNvSpPr/>
            <p:nvPr/>
          </p:nvSpPr>
          <p:spPr>
            <a:xfrm>
              <a:off x="2172454" y="4471792"/>
              <a:ext cx="1092967" cy="295702"/>
            </a:xfrm>
            <a:prstGeom prst="rect">
              <a:avLst/>
            </a:prstGeom>
            <a:solidFill>
              <a:srgbClr val="92898A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단순화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B250D8-0420-F97B-B833-72EDE5E0D1CD}"/>
                </a:ext>
              </a:extLst>
            </p:cNvPr>
            <p:cNvSpPr/>
            <p:nvPr/>
          </p:nvSpPr>
          <p:spPr>
            <a:xfrm>
              <a:off x="1079487" y="5463661"/>
              <a:ext cx="1092967" cy="295702"/>
            </a:xfrm>
            <a:prstGeom prst="rect">
              <a:avLst/>
            </a:prstGeom>
            <a:solidFill>
              <a:srgbClr val="92898A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단순화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5C3B0D-1034-8956-9152-BF39FD5FEAAF}"/>
                </a:ext>
              </a:extLst>
            </p:cNvPr>
            <p:cNvSpPr/>
            <p:nvPr/>
          </p:nvSpPr>
          <p:spPr>
            <a:xfrm>
              <a:off x="3265421" y="5463661"/>
              <a:ext cx="1092967" cy="295702"/>
            </a:xfrm>
            <a:prstGeom prst="rect">
              <a:avLst/>
            </a:prstGeom>
            <a:solidFill>
              <a:srgbClr val="92898A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단순화</a:t>
              </a:r>
            </a:p>
          </p:txBody>
        </p:sp>
        <p:sp>
          <p:nvSpPr>
            <p:cNvPr id="11" name="화살표: 왼쪽/오른쪽 10">
              <a:extLst>
                <a:ext uri="{FF2B5EF4-FFF2-40B4-BE49-F238E27FC236}">
                  <a16:creationId xmlns:a16="http://schemas.microsoft.com/office/drawing/2014/main" id="{30D4F521-33C2-6E7C-FE12-E025A418181B}"/>
                </a:ext>
              </a:extLst>
            </p:cNvPr>
            <p:cNvSpPr/>
            <p:nvPr/>
          </p:nvSpPr>
          <p:spPr>
            <a:xfrm rot="19136355">
              <a:off x="1703175" y="5079188"/>
              <a:ext cx="501409" cy="116021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2" name="화살표: 왼쪽/오른쪽 11">
              <a:extLst>
                <a:ext uri="{FF2B5EF4-FFF2-40B4-BE49-F238E27FC236}">
                  <a16:creationId xmlns:a16="http://schemas.microsoft.com/office/drawing/2014/main" id="{86AC03BE-4FDC-53E5-346B-DE5C5A9203F2}"/>
                </a:ext>
              </a:extLst>
            </p:cNvPr>
            <p:cNvSpPr/>
            <p:nvPr/>
          </p:nvSpPr>
          <p:spPr>
            <a:xfrm rot="1800000">
              <a:off x="3275575" y="5076233"/>
              <a:ext cx="501409" cy="116021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3" name="화살표: 왼쪽/오른쪽 12">
              <a:extLst>
                <a:ext uri="{FF2B5EF4-FFF2-40B4-BE49-F238E27FC236}">
                  <a16:creationId xmlns:a16="http://schemas.microsoft.com/office/drawing/2014/main" id="{254FFD2D-C16F-D948-BD35-C7FC8B45915C}"/>
                </a:ext>
              </a:extLst>
            </p:cNvPr>
            <p:cNvSpPr/>
            <p:nvPr/>
          </p:nvSpPr>
          <p:spPr>
            <a:xfrm>
              <a:off x="2468233" y="5553501"/>
              <a:ext cx="501409" cy="116021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4B7A9A-F95F-550F-FBE1-BB3214420B1E}"/>
                </a:ext>
              </a:extLst>
            </p:cNvPr>
            <p:cNvSpPr txBox="1"/>
            <p:nvPr/>
          </p:nvSpPr>
          <p:spPr>
            <a:xfrm>
              <a:off x="999126" y="4750903"/>
              <a:ext cx="1092968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직관적인 분석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</a:t>
              </a: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성과 창출 목표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45908-2FF4-6497-D0CB-4694637B411E}"/>
                </a:ext>
              </a:extLst>
            </p:cNvPr>
            <p:cNvSpPr txBox="1"/>
            <p:nvPr/>
          </p:nvSpPr>
          <p:spPr>
            <a:xfrm>
              <a:off x="3474381" y="4718745"/>
              <a:ext cx="1092968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부분적인 효과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산출 분석목표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C3AB1-FC40-4335-E375-7418D33E67E9}"/>
                </a:ext>
              </a:extLst>
            </p:cNvPr>
            <p:cNvSpPr txBox="1"/>
            <p:nvPr/>
          </p:nvSpPr>
          <p:spPr>
            <a:xfrm>
              <a:off x="1720254" y="5752086"/>
              <a:ext cx="20521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설계 개발 및 경쟁력 강화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59BD3-89FC-1828-50C9-ADBF7923100E}"/>
              </a:ext>
            </a:extLst>
          </p:cNvPr>
          <p:cNvSpPr/>
          <p:nvPr/>
        </p:nvSpPr>
        <p:spPr>
          <a:xfrm>
            <a:off x="4727848" y="3792901"/>
            <a:ext cx="3096344" cy="4525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3D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구축시간 단축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설계 리드타임 단축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E6601A-5C94-8884-15E2-631B5898C001}"/>
              </a:ext>
            </a:extLst>
          </p:cNvPr>
          <p:cNvSpPr/>
          <p:nvPr/>
        </p:nvSpPr>
        <p:spPr>
          <a:xfrm>
            <a:off x="4727848" y="4402000"/>
            <a:ext cx="3096344" cy="4525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단축한 시간을 설계 데이터 검증으로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재투입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2B091-D252-C48F-0D5F-7F604490D1B0}"/>
              </a:ext>
            </a:extLst>
          </p:cNvPr>
          <p:cNvSpPr/>
          <p:nvPr/>
        </p:nvSpPr>
        <p:spPr>
          <a:xfrm>
            <a:off x="4727848" y="5011099"/>
            <a:ext cx="3096344" cy="4525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설계 단계에서 무결점 데이터 작성 구현 목표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D76752-7688-AD11-3A57-54D5DC9603A6}"/>
              </a:ext>
            </a:extLst>
          </p:cNvPr>
          <p:cNvSpPr/>
          <p:nvPr/>
        </p:nvSpPr>
        <p:spPr>
          <a:xfrm>
            <a:off x="4727848" y="5611840"/>
            <a:ext cx="3096344" cy="4525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설계 이후 공정에서의 조립간섭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현장 맞춤 등의 불량률 감소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684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F12E-9CE9-1356-B7D2-2D793B39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FFF997B-36CB-4DF4-EF9F-D08D5A187F51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ECBF108C-CE1B-9CE9-7F31-98E2F35FE318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구매물류팀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19988EB-544B-CF9C-3C34-19BE5DD4BFE7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2ABA556-6FB0-AAD3-4A02-DC287B2FBF07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699239B9-CF67-3D62-4C9D-28EE37315845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7694C-9010-4F0E-75AD-47EE302E9722}"/>
              </a:ext>
            </a:extLst>
          </p:cNvPr>
          <p:cNvSpPr txBox="1"/>
          <p:nvPr/>
        </p:nvSpPr>
        <p:spPr>
          <a:xfrm>
            <a:off x="894795" y="2448981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구매물류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+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품질지원 통합 안정화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CA8DCA24-4CAD-CCE5-BFF6-BBFE75F480D6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98CFB-8E67-DFAC-5D34-D31D0CB3A093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보관료 절감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대량 출고를 위한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자체 물류 운영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B93ED13C-54A3-7F0E-9B16-898C4D750733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C147B-3533-7DBC-0E26-BAF25C4558FF}"/>
              </a:ext>
            </a:extLst>
          </p:cNvPr>
          <p:cNvSpPr txBox="1"/>
          <p:nvPr/>
        </p:nvSpPr>
        <p:spPr>
          <a:xfrm>
            <a:off x="8241587" y="2448981"/>
            <a:ext cx="321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AS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센터 운영 안정화 및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반품 교환 재고 관리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25A3D-6EB1-3A40-0EE8-5CF1578A686B}"/>
              </a:ext>
            </a:extLst>
          </p:cNvPr>
          <p:cNvSpPr txBox="1"/>
          <p:nvPr/>
        </p:nvSpPr>
        <p:spPr>
          <a:xfrm>
            <a:off x="4567349" y="3186828"/>
            <a:ext cx="3487726" cy="116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반룡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명례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약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500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평 잉여재고 보관 창고 운영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파스토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운영 대비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연간 보관료 절감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비효율적인 대량 출고 외주 업무 제외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및 내부 전환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기준 절감액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8,600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만원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016D1-C1CE-4CFC-62EB-A3DABE6E7182}"/>
              </a:ext>
            </a:extLst>
          </p:cNvPr>
          <p:cNvSpPr txBox="1"/>
          <p:nvPr/>
        </p:nvSpPr>
        <p:spPr>
          <a:xfrm>
            <a:off x="8241587" y="3198186"/>
            <a:ext cx="3487726" cy="116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Capacity 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건 이상 확보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연간 인력 계획에 따라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계약직 적기 채용 및 운영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반품 교환 실시간 재고 검수 및 분류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재고 관리 안정화		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AE652F45-39C4-DBC1-DE67-2DEB45CD2BA2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3314D5-20CE-C9A0-7499-37F4A5360EF0}"/>
              </a:ext>
            </a:extLst>
          </p:cNvPr>
          <p:cNvGrpSpPr/>
          <p:nvPr/>
        </p:nvGrpSpPr>
        <p:grpSpPr>
          <a:xfrm>
            <a:off x="983432" y="3047650"/>
            <a:ext cx="3096343" cy="2726004"/>
            <a:chOff x="708624" y="768340"/>
            <a:chExt cx="5119676" cy="493951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F5B525A-9931-C312-483B-A8E490B62D77}"/>
                </a:ext>
              </a:extLst>
            </p:cNvPr>
            <p:cNvCxnSpPr>
              <a:cxnSpLocks/>
            </p:cNvCxnSpPr>
            <p:nvPr/>
          </p:nvCxnSpPr>
          <p:spPr>
            <a:xfrm>
              <a:off x="1628626" y="2026961"/>
              <a:ext cx="0" cy="77300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09DB627-CF46-F008-EB99-7AA8E3870821}"/>
                </a:ext>
              </a:extLst>
            </p:cNvPr>
            <p:cNvCxnSpPr>
              <a:cxnSpLocks/>
            </p:cNvCxnSpPr>
            <p:nvPr/>
          </p:nvCxnSpPr>
          <p:spPr>
            <a:xfrm>
              <a:off x="1640229" y="2023659"/>
              <a:ext cx="342913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996DB08-16CB-7BAB-422D-F83DE33F1B12}"/>
                </a:ext>
              </a:extLst>
            </p:cNvPr>
            <p:cNvCxnSpPr>
              <a:cxnSpLocks/>
            </p:cNvCxnSpPr>
            <p:nvPr/>
          </p:nvCxnSpPr>
          <p:spPr>
            <a:xfrm>
              <a:off x="3332718" y="1574344"/>
              <a:ext cx="0" cy="449315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5A87CC-E8F4-DEEC-B69E-DCEFD5E48274}"/>
                </a:ext>
              </a:extLst>
            </p:cNvPr>
            <p:cNvCxnSpPr>
              <a:cxnSpLocks/>
            </p:cNvCxnSpPr>
            <p:nvPr/>
          </p:nvCxnSpPr>
          <p:spPr>
            <a:xfrm>
              <a:off x="3332718" y="2026961"/>
              <a:ext cx="0" cy="77300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0D034C1-30A9-9D6B-4D09-FD906B7300BF}"/>
                </a:ext>
              </a:extLst>
            </p:cNvPr>
            <p:cNvCxnSpPr>
              <a:cxnSpLocks/>
            </p:cNvCxnSpPr>
            <p:nvPr/>
          </p:nvCxnSpPr>
          <p:spPr>
            <a:xfrm>
              <a:off x="5069359" y="2026961"/>
              <a:ext cx="0" cy="77300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BA5A84E-1561-3DC4-1D3C-25098C696706}"/>
                </a:ext>
              </a:extLst>
            </p:cNvPr>
            <p:cNvCxnSpPr>
              <a:cxnSpLocks/>
            </p:cNvCxnSpPr>
            <p:nvPr/>
          </p:nvCxnSpPr>
          <p:spPr>
            <a:xfrm>
              <a:off x="2571842" y="1574344"/>
              <a:ext cx="15370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50A16E-4D93-0A5E-E405-D81B232B0FAD}"/>
                </a:ext>
              </a:extLst>
            </p:cNvPr>
            <p:cNvSpPr/>
            <p:nvPr/>
          </p:nvSpPr>
          <p:spPr>
            <a:xfrm>
              <a:off x="827948" y="2639826"/>
              <a:ext cx="1555286" cy="33901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7D0C2B-3BC6-B66B-F686-FD54129E94B7}"/>
                </a:ext>
              </a:extLst>
            </p:cNvPr>
            <p:cNvSpPr/>
            <p:nvPr/>
          </p:nvSpPr>
          <p:spPr>
            <a:xfrm>
              <a:off x="2550481" y="2639826"/>
              <a:ext cx="1555286" cy="33901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64DD05-1036-CEB3-665A-5DE9A102C965}"/>
                </a:ext>
              </a:extLst>
            </p:cNvPr>
            <p:cNvSpPr/>
            <p:nvPr/>
          </p:nvSpPr>
          <p:spPr>
            <a:xfrm>
              <a:off x="4273014" y="2639826"/>
              <a:ext cx="1555286" cy="33901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D7D51BA-E5EB-39F2-2DFE-FAA04F2DF494}"/>
                </a:ext>
              </a:extLst>
            </p:cNvPr>
            <p:cNvSpPr/>
            <p:nvPr/>
          </p:nvSpPr>
          <p:spPr>
            <a:xfrm>
              <a:off x="708624" y="2187731"/>
              <a:ext cx="1815166" cy="1220004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058" tIns="41058" rIns="41058" bIns="41058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구매 발주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01390CF-5D15-887B-84A7-CAD6A3335352}"/>
                </a:ext>
              </a:extLst>
            </p:cNvPr>
            <p:cNvSpPr/>
            <p:nvPr/>
          </p:nvSpPr>
          <p:spPr>
            <a:xfrm>
              <a:off x="2656546" y="2187731"/>
              <a:ext cx="1294108" cy="1220004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058" tIns="41058" rIns="41058" bIns="41058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물류 지원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DB1A31-DE8E-61F1-6316-5518A76C82CC}"/>
                </a:ext>
              </a:extLst>
            </p:cNvPr>
            <p:cNvSpPr/>
            <p:nvPr/>
          </p:nvSpPr>
          <p:spPr>
            <a:xfrm>
              <a:off x="4389930" y="2187731"/>
              <a:ext cx="1294108" cy="1220004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058" tIns="41058" rIns="41058" bIns="41058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품질 지원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206DFB-9DB0-0833-D84D-AF89565B4599}"/>
                </a:ext>
              </a:extLst>
            </p:cNvPr>
            <p:cNvSpPr txBox="1"/>
            <p:nvPr/>
          </p:nvSpPr>
          <p:spPr>
            <a:xfrm>
              <a:off x="2925826" y="1110659"/>
              <a:ext cx="876768" cy="418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정강채 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B5FED-B066-971A-0E01-69ADA4D964D0}"/>
                </a:ext>
              </a:extLst>
            </p:cNvPr>
            <p:cNvSpPr txBox="1"/>
            <p:nvPr/>
          </p:nvSpPr>
          <p:spPr>
            <a:xfrm>
              <a:off x="1168183" y="2947304"/>
              <a:ext cx="876768" cy="808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제품 발주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정강채 부장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92D1BF-6A31-54C5-5BD3-EBC92B526AAF}"/>
                </a:ext>
              </a:extLst>
            </p:cNvPr>
            <p:cNvSpPr txBox="1"/>
            <p:nvPr/>
          </p:nvSpPr>
          <p:spPr>
            <a:xfrm>
              <a:off x="2802306" y="2947304"/>
              <a:ext cx="1041099" cy="2760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전산 재고 관리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정강채 부장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김미송 사원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물류 창고 </a:t>
              </a:r>
              <a:endParaRPr lang="en-US" altLang="ko-KR" sz="700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공현호 대리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최권능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 사원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05174B-702D-2DA7-8FFE-7463B92C1129}"/>
                </a:ext>
              </a:extLst>
            </p:cNvPr>
            <p:cNvSpPr txBox="1"/>
            <p:nvPr/>
          </p:nvSpPr>
          <p:spPr>
            <a:xfrm>
              <a:off x="4612272" y="2947304"/>
              <a:ext cx="876768" cy="2760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AS</a:t>
              </a: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양영환 대리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권혁민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 대리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박진호 사원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반품</a:t>
              </a:r>
              <a:endParaRPr lang="en-US" altLang="ko-KR" sz="700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남기득 사원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반품 창고</a:t>
              </a:r>
              <a:endParaRPr lang="en-US" altLang="ko-KR" sz="700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34" name="화살표: 왼쪽/오른쪽 33">
              <a:extLst>
                <a:ext uri="{FF2B5EF4-FFF2-40B4-BE49-F238E27FC236}">
                  <a16:creationId xmlns:a16="http://schemas.microsoft.com/office/drawing/2014/main" id="{3CA2B20F-C5C8-ADFB-F9F1-3477482B51A0}"/>
                </a:ext>
              </a:extLst>
            </p:cNvPr>
            <p:cNvSpPr/>
            <p:nvPr/>
          </p:nvSpPr>
          <p:spPr>
            <a:xfrm>
              <a:off x="3838749" y="4948554"/>
              <a:ext cx="790226" cy="244665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7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017E85-291F-5F2A-2777-5F94EDB3DA53}"/>
                </a:ext>
              </a:extLst>
            </p:cNvPr>
            <p:cNvSpPr txBox="1"/>
            <p:nvPr/>
          </p:nvSpPr>
          <p:spPr>
            <a:xfrm>
              <a:off x="3858725" y="4569555"/>
              <a:ext cx="749544" cy="515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chemeClr val="accent1">
                      <a:lumMod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교환 근무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E34867A-2FC5-0A8E-FAF7-F6A3BF806ABA}"/>
                </a:ext>
              </a:extLst>
            </p:cNvPr>
            <p:cNvSpPr/>
            <p:nvPr/>
          </p:nvSpPr>
          <p:spPr>
            <a:xfrm>
              <a:off x="2550481" y="768340"/>
              <a:ext cx="1555286" cy="33901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구매 물류 품질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771FEBF-413C-A5FD-763B-475B52618BB6}"/>
              </a:ext>
            </a:extLst>
          </p:cNvPr>
          <p:cNvGrpSpPr/>
          <p:nvPr/>
        </p:nvGrpSpPr>
        <p:grpSpPr>
          <a:xfrm>
            <a:off x="4698773" y="4388759"/>
            <a:ext cx="3188791" cy="1776646"/>
            <a:chOff x="7059624" y="1959906"/>
            <a:chExt cx="4560364" cy="3879563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F0D649FB-23FC-93A2-DC58-DAFDEC7A56EC}"/>
                </a:ext>
              </a:extLst>
            </p:cNvPr>
            <p:cNvCxnSpPr/>
            <p:nvPr/>
          </p:nvCxnSpPr>
          <p:spPr>
            <a:xfrm>
              <a:off x="9883986" y="2945451"/>
              <a:ext cx="0" cy="255140"/>
            </a:xfrm>
            <a:prstGeom prst="straightConnector1">
              <a:avLst/>
            </a:prstGeom>
            <a:ln>
              <a:solidFill>
                <a:srgbClr val="63635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86172D4-D45D-C375-817F-640E615020F9}"/>
                </a:ext>
              </a:extLst>
            </p:cNvPr>
            <p:cNvCxnSpPr/>
            <p:nvPr/>
          </p:nvCxnSpPr>
          <p:spPr>
            <a:xfrm>
              <a:off x="9883986" y="3526476"/>
              <a:ext cx="0" cy="255140"/>
            </a:xfrm>
            <a:prstGeom prst="straightConnector1">
              <a:avLst/>
            </a:prstGeom>
            <a:ln>
              <a:solidFill>
                <a:srgbClr val="63635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951E72C-413E-CD89-0BB5-10F1F0CD7140}"/>
                </a:ext>
              </a:extLst>
            </p:cNvPr>
            <p:cNvSpPr/>
            <p:nvPr/>
          </p:nvSpPr>
          <p:spPr>
            <a:xfrm>
              <a:off x="9041690" y="4469335"/>
              <a:ext cx="837926" cy="630874"/>
            </a:xfrm>
            <a:prstGeom prst="rect">
              <a:avLst/>
            </a:prstGeom>
            <a:solidFill>
              <a:srgbClr val="9289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잉여 재고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4293266-E7A9-4AC1-522D-334E42B68607}"/>
                </a:ext>
              </a:extLst>
            </p:cNvPr>
            <p:cNvSpPr/>
            <p:nvPr/>
          </p:nvSpPr>
          <p:spPr>
            <a:xfrm>
              <a:off x="9363787" y="3215303"/>
              <a:ext cx="1033606" cy="357468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반룡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창고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BEF2341-4F24-4BE8-56EB-C310B52613BF}"/>
                </a:ext>
              </a:extLst>
            </p:cNvPr>
            <p:cNvSpPr/>
            <p:nvPr/>
          </p:nvSpPr>
          <p:spPr>
            <a:xfrm>
              <a:off x="9919944" y="4469335"/>
              <a:ext cx="866178" cy="630874"/>
            </a:xfrm>
            <a:prstGeom prst="rect">
              <a:avLst/>
            </a:prstGeom>
            <a:solidFill>
              <a:srgbClr val="9289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단종 재고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52DCA35-F9B6-7528-54D9-901D387FCA81}"/>
                </a:ext>
              </a:extLst>
            </p:cNvPr>
            <p:cNvCxnSpPr/>
            <p:nvPr/>
          </p:nvCxnSpPr>
          <p:spPr>
            <a:xfrm>
              <a:off x="9883986" y="4082736"/>
              <a:ext cx="0" cy="255140"/>
            </a:xfrm>
            <a:prstGeom prst="straightConnector1">
              <a:avLst/>
            </a:prstGeom>
            <a:ln>
              <a:solidFill>
                <a:srgbClr val="63635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0B305990-A3F0-B18A-5769-70CE6C8BA0C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470" y="3941205"/>
              <a:ext cx="305044" cy="0"/>
            </a:xfrm>
            <a:prstGeom prst="straightConnector1">
              <a:avLst/>
            </a:prstGeom>
            <a:ln>
              <a:solidFill>
                <a:srgbClr val="63635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A996BDC-2E9C-13BC-0D0A-D66AAED33994}"/>
                </a:ext>
              </a:extLst>
            </p:cNvPr>
            <p:cNvSpPr txBox="1"/>
            <p:nvPr/>
          </p:nvSpPr>
          <p:spPr>
            <a:xfrm>
              <a:off x="10719512" y="3672667"/>
              <a:ext cx="900476" cy="504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별도 재고 관리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A71F81D-2AB7-E355-8AE0-A931FB56AC36}"/>
                </a:ext>
              </a:extLst>
            </p:cNvPr>
            <p:cNvSpPr/>
            <p:nvPr/>
          </p:nvSpPr>
          <p:spPr>
            <a:xfrm>
              <a:off x="7070101" y="3230076"/>
              <a:ext cx="1062894" cy="349651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강서 창고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34C16E2-8E63-EF1F-EADE-F7F1D4343DD9}"/>
                </a:ext>
              </a:extLst>
            </p:cNvPr>
            <p:cNvSpPr txBox="1"/>
            <p:nvPr/>
          </p:nvSpPr>
          <p:spPr>
            <a:xfrm>
              <a:off x="8645908" y="5100209"/>
              <a:ext cx="1629492" cy="739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시즌물량 </a:t>
              </a:r>
              <a:endParaRPr lang="en-US" altLang="ko-KR" sz="7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입출고</a:t>
              </a:r>
              <a:endParaRPr kumimoji="0" lang="ko-KR" altLang="en-US" sz="700" i="0" u="none" strike="noStrike" cap="none" spc="0" normalizeH="0" baseline="0" dirty="0">
                <a:ln>
                  <a:noFill/>
                </a:ln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1AA658-E800-076B-0333-8DDF8376332A}"/>
                </a:ext>
              </a:extLst>
            </p:cNvPr>
            <p:cNvSpPr txBox="1"/>
            <p:nvPr/>
          </p:nvSpPr>
          <p:spPr>
            <a:xfrm>
              <a:off x="9487147" y="5100209"/>
              <a:ext cx="1715697" cy="739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판매 중단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재고 보관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8795B1C-A1C1-23D3-4C97-42FB6B4DE165}"/>
                </a:ext>
              </a:extLst>
            </p:cNvPr>
            <p:cNvSpPr txBox="1"/>
            <p:nvPr/>
          </p:nvSpPr>
          <p:spPr>
            <a:xfrm>
              <a:off x="7059624" y="4402994"/>
              <a:ext cx="1120556" cy="739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1">
                      <a:lumMod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단발성 </a:t>
              </a:r>
              <a:r>
                <a:rPr kumimoji="0" lang="ko-KR" altLang="en-US" sz="700" i="0" u="none" strike="noStrike" cap="none" spc="0" normalizeH="0" baseline="0" dirty="0" err="1">
                  <a:ln>
                    <a:noFill/>
                  </a:ln>
                  <a:solidFill>
                    <a:schemeClr val="accent1">
                      <a:lumMod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리패킹</a:t>
              </a: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1">
                      <a:lumMod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 작업</a:t>
              </a:r>
              <a:endParaRPr kumimoji="0" lang="en-US" altLang="ko-KR" sz="7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i="0" u="none" strike="noStrike" cap="none" spc="0" normalizeH="0" baseline="0" dirty="0">
                  <a:ln>
                    <a:noFill/>
                  </a:ln>
                  <a:solidFill>
                    <a:schemeClr val="accent1">
                      <a:lumMod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(</a:t>
              </a: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1">
                      <a:lumMod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단기 알바 충원</a:t>
              </a:r>
              <a:r>
                <a:rPr kumimoji="0" lang="en-US" altLang="ko-KR" sz="700" i="0" u="none" strike="noStrike" cap="none" spc="0" normalizeH="0" baseline="0" dirty="0">
                  <a:ln>
                    <a:noFill/>
                  </a:ln>
                  <a:solidFill>
                    <a:schemeClr val="accent1">
                      <a:lumMod val="2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)</a:t>
              </a:r>
              <a:endParaRPr kumimoji="0" lang="ko-KR" altLang="en-US" sz="7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8638A1-71E1-AD34-E77E-1636E9B82F7D}"/>
                </a:ext>
              </a:extLst>
            </p:cNvPr>
            <p:cNvSpPr/>
            <p:nvPr/>
          </p:nvSpPr>
          <p:spPr>
            <a:xfrm>
              <a:off x="9363792" y="3798777"/>
              <a:ext cx="1033596" cy="278131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입출고 지원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D882E0-10E7-EDFE-F9DA-6615C50DF3EC}"/>
                </a:ext>
              </a:extLst>
            </p:cNvPr>
            <p:cNvSpPr txBox="1"/>
            <p:nvPr/>
          </p:nvSpPr>
          <p:spPr>
            <a:xfrm>
              <a:off x="9367191" y="2523703"/>
              <a:ext cx="1033593" cy="5040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잉여 재고</a:t>
              </a:r>
              <a:endParaRPr kumimoji="0" lang="ko-KR" altLang="en-US" sz="7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2DE87EE-71A2-DA25-CD51-8B76670F0B59}"/>
                </a:ext>
              </a:extLst>
            </p:cNvPr>
            <p:cNvSpPr txBox="1"/>
            <p:nvPr/>
          </p:nvSpPr>
          <p:spPr>
            <a:xfrm>
              <a:off x="9366633" y="1959906"/>
              <a:ext cx="1033594" cy="5040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5" tIns="60955" rIns="60955" bIns="60955" numCol="1" spcCol="38100" rtlCol="0" anchor="t">
              <a:spAutoFit/>
            </a:bodyPr>
            <a:lstStyle/>
            <a:p>
              <a:pPr marL="0" marR="0" indent="0" algn="ctr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수입 입고</a:t>
              </a:r>
              <a:endParaRPr kumimoji="0" lang="ko-KR" altLang="en-US" sz="7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24D9FAD6-4A37-FFF9-A2E2-7957C99D6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5781" y="3398235"/>
              <a:ext cx="1203494" cy="0"/>
            </a:xfrm>
            <a:prstGeom prst="straightConnector1">
              <a:avLst/>
            </a:prstGeom>
            <a:ln>
              <a:solidFill>
                <a:srgbClr val="61616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F360839-14E8-4E25-B3DF-F24C06EF1152}"/>
                </a:ext>
              </a:extLst>
            </p:cNvPr>
            <p:cNvSpPr txBox="1"/>
            <p:nvPr/>
          </p:nvSpPr>
          <p:spPr>
            <a:xfrm>
              <a:off x="8412728" y="2938784"/>
              <a:ext cx="648302" cy="504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5" tIns="60955" rIns="60955" bIns="60955" numCol="1" spcCol="38100" rtlCol="0" anchor="t">
              <a:spAutoFit/>
            </a:bodyPr>
            <a:lstStyle/>
            <a:p>
              <a:pPr marL="0" marR="0" indent="0" algn="l" defTabSz="121916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Helvetica"/>
                </a:rPr>
                <a:t>재고 이관</a:t>
              </a:r>
            </a:p>
          </p:txBody>
        </p:sp>
      </p:grpSp>
      <p:sp>
        <p:nvSpPr>
          <p:cNvPr id="97" name="화살표: 왼쪽/오른쪽 96">
            <a:extLst>
              <a:ext uri="{FF2B5EF4-FFF2-40B4-BE49-F238E27FC236}">
                <a16:creationId xmlns:a16="http://schemas.microsoft.com/office/drawing/2014/main" id="{15E876A6-5922-0F8D-E4AE-D6AA5C94D4FE}"/>
              </a:ext>
            </a:extLst>
          </p:cNvPr>
          <p:cNvSpPr/>
          <p:nvPr/>
        </p:nvSpPr>
        <p:spPr>
          <a:xfrm>
            <a:off x="5534651" y="5574635"/>
            <a:ext cx="501409" cy="116021"/>
          </a:xfrm>
          <a:prstGeom prst="leftRightArrow">
            <a:avLst/>
          </a:prstGeom>
          <a:solidFill>
            <a:schemeClr val="accent3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Helvetica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CA92271-B3AB-33E2-AA83-DAA4BBF5CDFC}"/>
              </a:ext>
            </a:extLst>
          </p:cNvPr>
          <p:cNvGrpSpPr/>
          <p:nvPr/>
        </p:nvGrpSpPr>
        <p:grpSpPr>
          <a:xfrm>
            <a:off x="8236432" y="4389763"/>
            <a:ext cx="3400314" cy="1716511"/>
            <a:chOff x="8236432" y="4448793"/>
            <a:chExt cx="3400314" cy="171651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084EDBA-82C9-83B3-3D74-C776F720D9C7}"/>
                </a:ext>
              </a:extLst>
            </p:cNvPr>
            <p:cNvSpPr/>
            <p:nvPr/>
          </p:nvSpPr>
          <p:spPr>
            <a:xfrm>
              <a:off x="9201439" y="4797321"/>
              <a:ext cx="598138" cy="13199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클레임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4BB23E5-FE98-26CF-A1EB-F0FFEB5D6BBB}"/>
                </a:ext>
              </a:extLst>
            </p:cNvPr>
            <p:cNvSpPr/>
            <p:nvPr/>
          </p:nvSpPr>
          <p:spPr>
            <a:xfrm>
              <a:off x="9980836" y="5280529"/>
              <a:ext cx="786096" cy="12566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고객인도</a:t>
              </a:r>
              <a:endParaRPr lang="en-US" altLang="ko-KR" sz="6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EEAFC41-7BF4-2519-1352-6202BBF9FAB5}"/>
                </a:ext>
              </a:extLst>
            </p:cNvPr>
            <p:cNvSpPr/>
            <p:nvPr/>
          </p:nvSpPr>
          <p:spPr>
            <a:xfrm>
              <a:off x="9972235" y="4639972"/>
              <a:ext cx="803299" cy="1265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</a:t>
              </a:r>
              <a:r>
                <a:rPr lang="ko-KR" altLang="en-US" sz="60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급 창고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F0BB507-86D7-9E75-4498-60791EEC7B3D}"/>
                </a:ext>
              </a:extLst>
            </p:cNvPr>
            <p:cNvSpPr/>
            <p:nvPr/>
          </p:nvSpPr>
          <p:spPr>
            <a:xfrm>
              <a:off x="9972234" y="4854974"/>
              <a:ext cx="803300" cy="1265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폐기 창고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A7404DC-6CA6-225B-3C8D-AD64D87B9655}"/>
                </a:ext>
              </a:extLst>
            </p:cNvPr>
            <p:cNvSpPr/>
            <p:nvPr/>
          </p:nvSpPr>
          <p:spPr>
            <a:xfrm>
              <a:off x="8236869" y="4900576"/>
              <a:ext cx="453796" cy="16964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오프라인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D85232B-A108-EB79-FFC6-08D7D77522E9}"/>
                </a:ext>
              </a:extLst>
            </p:cNvPr>
            <p:cNvSpPr/>
            <p:nvPr/>
          </p:nvSpPr>
          <p:spPr>
            <a:xfrm>
              <a:off x="8237388" y="4611510"/>
              <a:ext cx="452758" cy="1816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온라인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F08E37B-63DD-AFBC-F083-A3E79BFDBBF0}"/>
                </a:ext>
              </a:extLst>
            </p:cNvPr>
            <p:cNvSpPr/>
            <p:nvPr/>
          </p:nvSpPr>
          <p:spPr>
            <a:xfrm>
              <a:off x="8236432" y="5185837"/>
              <a:ext cx="454670" cy="15794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CS</a:t>
              </a:r>
              <a:endParaRPr lang="ko-KR" altLang="en-US" sz="6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255FE49-0AC6-3EDB-4D4F-E21EEB09CF43}"/>
                </a:ext>
              </a:extLst>
            </p:cNvPr>
            <p:cNvSpPr/>
            <p:nvPr/>
          </p:nvSpPr>
          <p:spPr>
            <a:xfrm>
              <a:off x="9972234" y="4448793"/>
              <a:ext cx="803300" cy="1265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</a:t>
              </a:r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급 창고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297DEEC-0393-D5C7-1D9D-5E355EC06919}"/>
                </a:ext>
              </a:extLst>
            </p:cNvPr>
            <p:cNvSpPr/>
            <p:nvPr/>
          </p:nvSpPr>
          <p:spPr>
            <a:xfrm>
              <a:off x="10035873" y="6036908"/>
              <a:ext cx="731059" cy="125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인보이스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9BD6F06-C6B7-4069-EC93-B47D1F3D5AA8}"/>
                </a:ext>
              </a:extLst>
            </p:cNvPr>
            <p:cNvSpPr/>
            <p:nvPr/>
          </p:nvSpPr>
          <p:spPr>
            <a:xfrm>
              <a:off x="10930610" y="4984274"/>
              <a:ext cx="706136" cy="1517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창고 입고</a:t>
              </a: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9B3E8899-1221-4E33-83AB-3BC18454A670}"/>
                </a:ext>
              </a:extLst>
            </p:cNvPr>
            <p:cNvCxnSpPr>
              <a:stCxn id="105" idx="3"/>
              <a:endCxn id="99" idx="0"/>
            </p:cNvCxnSpPr>
            <p:nvPr/>
          </p:nvCxnSpPr>
          <p:spPr>
            <a:xfrm>
              <a:off x="8690146" y="4702316"/>
              <a:ext cx="810363" cy="95005"/>
            </a:xfrm>
            <a:prstGeom prst="bentConnector2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54312714-15AE-E23E-F15C-FD2D47B18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1102" y="5275157"/>
              <a:ext cx="809406" cy="28930"/>
            </a:xfrm>
            <a:prstGeom prst="bentConnector2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096133A7-86CB-C0A6-7D9F-AC9891CC437F}"/>
                </a:ext>
              </a:extLst>
            </p:cNvPr>
            <p:cNvCxnSpPr>
              <a:cxnSpLocks/>
              <a:stCxn id="99" idx="3"/>
              <a:endCxn id="107" idx="1"/>
            </p:cNvCxnSpPr>
            <p:nvPr/>
          </p:nvCxnSpPr>
          <p:spPr>
            <a:xfrm flipV="1">
              <a:off x="9799577" y="4512078"/>
              <a:ext cx="172657" cy="3512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F9CBA73E-3847-BC01-2DCF-C150EA2A58AA}"/>
                </a:ext>
              </a:extLst>
            </p:cNvPr>
            <p:cNvCxnSpPr>
              <a:cxnSpLocks/>
              <a:endCxn id="107" idx="3"/>
            </p:cNvCxnSpPr>
            <p:nvPr/>
          </p:nvCxnSpPr>
          <p:spPr>
            <a:xfrm rot="16200000" flipV="1">
              <a:off x="10669767" y="4617846"/>
              <a:ext cx="304854" cy="93319"/>
            </a:xfrm>
            <a:prstGeom prst="bentConnector2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꺾임 113">
              <a:extLst>
                <a:ext uri="{FF2B5EF4-FFF2-40B4-BE49-F238E27FC236}">
                  <a16:creationId xmlns:a16="http://schemas.microsoft.com/office/drawing/2014/main" id="{4ED76D6D-CFC8-3340-ACF4-FA0F9F65163B}"/>
                </a:ext>
              </a:extLst>
            </p:cNvPr>
            <p:cNvCxnSpPr>
              <a:cxnSpLocks/>
              <a:stCxn id="104" idx="3"/>
              <a:endCxn id="99" idx="1"/>
            </p:cNvCxnSpPr>
            <p:nvPr/>
          </p:nvCxnSpPr>
          <p:spPr>
            <a:xfrm flipV="1">
              <a:off x="8690665" y="4863319"/>
              <a:ext cx="510774" cy="12208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638A161-6536-7E5E-1880-773058CCCB27}"/>
                </a:ext>
              </a:extLst>
            </p:cNvPr>
            <p:cNvSpPr/>
            <p:nvPr/>
          </p:nvSpPr>
          <p:spPr>
            <a:xfrm>
              <a:off x="9208273" y="4982421"/>
              <a:ext cx="591123" cy="2534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AS</a:t>
              </a:r>
              <a:endParaRPr lang="ko-KR" altLang="en-US" sz="6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F0E3AC35-D428-50FA-05B6-1F5C0D06D9FF}"/>
                </a:ext>
              </a:extLst>
            </p:cNvPr>
            <p:cNvCxnSpPr>
              <a:cxnSpLocks/>
              <a:stCxn id="115" idx="3"/>
              <a:endCxn id="101" idx="1"/>
            </p:cNvCxnSpPr>
            <p:nvPr/>
          </p:nvCxnSpPr>
          <p:spPr>
            <a:xfrm>
              <a:off x="9799396" y="5109151"/>
              <a:ext cx="181440" cy="23421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연결선: 꺾임 116">
              <a:extLst>
                <a:ext uri="{FF2B5EF4-FFF2-40B4-BE49-F238E27FC236}">
                  <a16:creationId xmlns:a16="http://schemas.microsoft.com/office/drawing/2014/main" id="{CB76158A-751B-CC69-3A91-40EA7D5A24B8}"/>
                </a:ext>
              </a:extLst>
            </p:cNvPr>
            <p:cNvCxnSpPr>
              <a:cxnSpLocks/>
              <a:stCxn id="106" idx="3"/>
              <a:endCxn id="99" idx="1"/>
            </p:cNvCxnSpPr>
            <p:nvPr/>
          </p:nvCxnSpPr>
          <p:spPr>
            <a:xfrm flipV="1">
              <a:off x="8691102" y="4863319"/>
              <a:ext cx="510337" cy="4014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26B75F-9DAF-1E36-F908-90AC987B5B2C}"/>
                </a:ext>
              </a:extLst>
            </p:cNvPr>
            <p:cNvSpPr/>
            <p:nvPr/>
          </p:nvSpPr>
          <p:spPr>
            <a:xfrm>
              <a:off x="9046722" y="5493862"/>
              <a:ext cx="907573" cy="12657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구매계획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2112200-93A7-8AAB-1635-E37AA5693A1D}"/>
                </a:ext>
              </a:extLst>
            </p:cNvPr>
            <p:cNvSpPr/>
            <p:nvPr/>
          </p:nvSpPr>
          <p:spPr>
            <a:xfrm>
              <a:off x="9042273" y="6039638"/>
              <a:ext cx="916469" cy="125666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구매대금 결제관리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979009D-F0EE-1F2F-9D6F-99D3AAEA8032}"/>
                </a:ext>
              </a:extLst>
            </p:cNvPr>
            <p:cNvSpPr/>
            <p:nvPr/>
          </p:nvSpPr>
          <p:spPr>
            <a:xfrm>
              <a:off x="9046722" y="5857872"/>
              <a:ext cx="907573" cy="12657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발주</a:t>
              </a:r>
              <a:r>
                <a:rPr lang="en-US" altLang="ko-KR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입고 대조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6004B83-BA90-84CD-F9F2-3DF1112C7260}"/>
                </a:ext>
              </a:extLst>
            </p:cNvPr>
            <p:cNvSpPr/>
            <p:nvPr/>
          </p:nvSpPr>
          <p:spPr>
            <a:xfrm>
              <a:off x="9042273" y="5677408"/>
              <a:ext cx="916469" cy="12657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발주서</a:t>
              </a:r>
              <a:r>
                <a:rPr lang="en-US" altLang="ko-KR" sz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(PO)</a:t>
              </a:r>
              <a:endParaRPr lang="ko-KR" altLang="en-US" sz="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CDC267C3-9237-0767-EBB1-C3A559985161}"/>
                </a:ext>
              </a:extLst>
            </p:cNvPr>
            <p:cNvCxnSpPr>
              <a:cxnSpLocks/>
              <a:stCxn id="99" idx="3"/>
              <a:endCxn id="102" idx="1"/>
            </p:cNvCxnSpPr>
            <p:nvPr/>
          </p:nvCxnSpPr>
          <p:spPr>
            <a:xfrm flipV="1">
              <a:off x="9799577" y="4703258"/>
              <a:ext cx="172658" cy="16006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91FEECE6-65BD-1145-7BED-240635A2EE02}"/>
                </a:ext>
              </a:extLst>
            </p:cNvPr>
            <p:cNvCxnSpPr>
              <a:cxnSpLocks/>
              <a:stCxn id="99" idx="3"/>
              <a:endCxn id="103" idx="1"/>
            </p:cNvCxnSpPr>
            <p:nvPr/>
          </p:nvCxnSpPr>
          <p:spPr>
            <a:xfrm>
              <a:off x="9799577" y="4863319"/>
              <a:ext cx="172657" cy="549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A03A84D-F199-90AE-156B-1CF44CE12CE1}"/>
                </a:ext>
              </a:extLst>
            </p:cNvPr>
            <p:cNvSpPr/>
            <p:nvPr/>
          </p:nvSpPr>
          <p:spPr>
            <a:xfrm>
              <a:off x="9201440" y="4564165"/>
              <a:ext cx="598136" cy="124055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차 검수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E767C1F9-139F-B645-53B6-7CD454CC17EA}"/>
                </a:ext>
              </a:extLst>
            </p:cNvPr>
            <p:cNvCxnSpPr>
              <a:cxnSpLocks/>
              <a:stCxn id="127" idx="1"/>
              <a:endCxn id="102" idx="3"/>
            </p:cNvCxnSpPr>
            <p:nvPr/>
          </p:nvCxnSpPr>
          <p:spPr>
            <a:xfrm rot="10800000">
              <a:off x="10775534" y="4703258"/>
              <a:ext cx="200129" cy="11992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E46EA854-375F-537E-642B-8123A7F398EA}"/>
                </a:ext>
              </a:extLst>
            </p:cNvPr>
            <p:cNvCxnSpPr>
              <a:cxnSpLocks/>
              <a:stCxn id="127" idx="1"/>
              <a:endCxn id="103" idx="3"/>
            </p:cNvCxnSpPr>
            <p:nvPr/>
          </p:nvCxnSpPr>
          <p:spPr>
            <a:xfrm rot="10800000" flipV="1">
              <a:off x="10775534" y="4823182"/>
              <a:ext cx="200129" cy="9507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0E20F58-6F76-F2AC-BF04-EB71D2C96489}"/>
                </a:ext>
              </a:extLst>
            </p:cNvPr>
            <p:cNvSpPr/>
            <p:nvPr/>
          </p:nvSpPr>
          <p:spPr>
            <a:xfrm>
              <a:off x="10975663" y="4764965"/>
              <a:ext cx="615674" cy="116435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차 검수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9827A82-4AE3-4AB4-B089-291AC75A8CCF}"/>
                </a:ext>
              </a:extLst>
            </p:cNvPr>
            <p:cNvSpPr/>
            <p:nvPr/>
          </p:nvSpPr>
          <p:spPr>
            <a:xfrm>
              <a:off x="10930610" y="5142249"/>
              <a:ext cx="706136" cy="1517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전산</a:t>
              </a:r>
              <a:r>
                <a:rPr lang="en-US" altLang="ko-KR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더존</a:t>
              </a:r>
              <a:r>
                <a:rPr lang="en-US" altLang="ko-KR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ko-KR" altLang="en-US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입력</a:t>
              </a:r>
            </a:p>
          </p:txBody>
        </p: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18591495-8B18-8016-6992-F1994A0055B7}"/>
                </a:ext>
              </a:extLst>
            </p:cNvPr>
            <p:cNvCxnSpPr>
              <a:cxnSpLocks/>
              <a:stCxn id="127" idx="2"/>
              <a:endCxn id="109" idx="0"/>
            </p:cNvCxnSpPr>
            <p:nvPr/>
          </p:nvCxnSpPr>
          <p:spPr>
            <a:xfrm rot="16200000" flipH="1">
              <a:off x="11232152" y="4932748"/>
              <a:ext cx="102874" cy="17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773EA77-2493-DC76-FC09-C1C68E37053F}"/>
                </a:ext>
              </a:extLst>
            </p:cNvPr>
            <p:cNvSpPr/>
            <p:nvPr/>
          </p:nvSpPr>
          <p:spPr>
            <a:xfrm>
              <a:off x="8236432" y="5479186"/>
              <a:ext cx="454670" cy="15794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부품발주</a:t>
              </a:r>
            </a:p>
          </p:txBody>
        </p: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2246D2FB-3660-5261-6B62-55B3C8CF37B9}"/>
                </a:ext>
              </a:extLst>
            </p:cNvPr>
            <p:cNvCxnSpPr>
              <a:cxnSpLocks/>
              <a:stCxn id="130" idx="3"/>
              <a:endCxn id="118" idx="1"/>
            </p:cNvCxnSpPr>
            <p:nvPr/>
          </p:nvCxnSpPr>
          <p:spPr>
            <a:xfrm flipV="1">
              <a:off x="8691102" y="5557147"/>
              <a:ext cx="355619" cy="10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1DDB939-BF98-505D-51D6-308401B5B331}"/>
                </a:ext>
              </a:extLst>
            </p:cNvPr>
            <p:cNvCxnSpPr>
              <a:cxnSpLocks/>
              <a:stCxn id="119" idx="3"/>
              <a:endCxn id="108" idx="1"/>
            </p:cNvCxnSpPr>
            <p:nvPr/>
          </p:nvCxnSpPr>
          <p:spPr>
            <a:xfrm flipV="1">
              <a:off x="9958742" y="6099741"/>
              <a:ext cx="77131" cy="273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1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774DD-2B58-B15D-9D28-E77426A0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6C73E94-0487-FF3E-3D9C-AAEAF7634132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DCB65BD0-CF9C-6870-A2AB-1A497A60758E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회계팀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934AB24-7CCB-7D8A-B1C6-D8FBEFBD9425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4EAC56-488E-6955-1847-AD1A8119B3D0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4A91E6-1110-C19D-E81A-00DEFF6B0408}"/>
              </a:ext>
            </a:extLst>
          </p:cNvPr>
          <p:cNvSpPr txBox="1"/>
          <p:nvPr/>
        </p:nvSpPr>
        <p:spPr>
          <a:xfrm>
            <a:off x="894795" y="3347216"/>
            <a:ext cx="3486041" cy="255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매월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미수채권 확인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연령표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작성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장기미수채권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연령표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영업팀 공유 및 사유확인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지속적인 알람을 통한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장기 매출채권 발생예방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선급금 잔액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실발주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및 입고현황 대조 비교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선급금 잔액확인서 서식에 따라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물품대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거래처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(AOHAI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확인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날인본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수령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분기별 정기 업무화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단계별 절차 통해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차액 발생 예방 목표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57BA4265-0DAA-C21B-98B3-3D0087533F5B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3356A-E953-75B7-F412-B7ECA379CFE4}"/>
              </a:ext>
            </a:extLst>
          </p:cNvPr>
          <p:cNvSpPr txBox="1"/>
          <p:nvPr/>
        </p:nvSpPr>
        <p:spPr>
          <a:xfrm>
            <a:off x="894795" y="2448981"/>
            <a:ext cx="348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매출채권 및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분기별 선급금 관리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3026D450-5AE3-00EA-1D77-208CF5BE7DE1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4DA8FE-608F-142C-5CA8-47124E777868}"/>
              </a:ext>
            </a:extLst>
          </p:cNvPr>
          <p:cNvSpPr txBox="1"/>
          <p:nvPr/>
        </p:nvSpPr>
        <p:spPr>
          <a:xfrm>
            <a:off x="4592044" y="2448981"/>
            <a:ext cx="35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지출결의서 작성 독려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각종 경비 규정 및 세무 정비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D1611D18-43CA-CA32-256E-768BE0511AC5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53F0EE-6D7F-4BCE-282C-7B7F55FCD124}"/>
              </a:ext>
            </a:extLst>
          </p:cNvPr>
          <p:cNvSpPr txBox="1"/>
          <p:nvPr/>
        </p:nvSpPr>
        <p:spPr>
          <a:xfrm>
            <a:off x="8241588" y="2448981"/>
            <a:ext cx="281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자금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CMS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 latinLnBrk="1"/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MMT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MMDA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수익관리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4BFF49-1C96-A630-BA26-62BE719A9F28}"/>
              </a:ext>
            </a:extLst>
          </p:cNvPr>
          <p:cNvSpPr txBox="1"/>
          <p:nvPr/>
        </p:nvSpPr>
        <p:spPr>
          <a:xfrm>
            <a:off x="4592044" y="3347216"/>
            <a:ext cx="3463031" cy="255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업무 마감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전자세금계산서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VS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회계장부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대조 및 지출결의서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미작성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거래처 관리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 자료 배포를 통해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지출결의서 작성 독려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회계 마감 기일 관리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회식비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법인카드 사용규정 정비를 통해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업무 단순화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한도 내 사용분은 품의 생략 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부가세 단위과세 적용으로 관리 효율 증대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법인세 신고 보완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재고자산평가방법 신고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각종 세액공제 가산세 없도록 검토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248128-8613-2445-1A98-849B6F375F5C}"/>
              </a:ext>
            </a:extLst>
          </p:cNvPr>
          <p:cNvSpPr txBox="1"/>
          <p:nvPr/>
        </p:nvSpPr>
        <p:spPr>
          <a:xfrm>
            <a:off x="8241587" y="3347217"/>
            <a:ext cx="3487726" cy="116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인터넷 뱅킹 송금 →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CMS(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은행프로그램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을 도입을 통한 자금의 효율성 상승 및 사고위험 사전 방지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년도 운용수익으로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0.7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억 발생하였으며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목표 운용수익은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억 이상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671D7DF8-DB63-932A-E01B-3F1D08CAEF5E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11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E484C-FB20-E5CB-357A-6D0CC1E4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5B92EAF-62FC-15A2-824D-CF590D4FCEEA}"/>
              </a:ext>
            </a:extLst>
          </p:cNvPr>
          <p:cNvSpPr/>
          <p:nvPr/>
        </p:nvSpPr>
        <p:spPr>
          <a:xfrm>
            <a:off x="800695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B6F6F9B4-BEDB-2DF6-864D-41A701F37686}"/>
              </a:ext>
            </a:extLst>
          </p:cNvPr>
          <p:cNvSpPr txBox="1"/>
          <p:nvPr/>
        </p:nvSpPr>
        <p:spPr>
          <a:xfrm>
            <a:off x="781644" y="622589"/>
            <a:ext cx="5544721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인사총무팀 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목표</a:t>
            </a:r>
            <a:r>
              <a:rPr lang="en-US" altLang="ko-KR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DDB911A-F7AF-A777-800F-A62119D44DFF}"/>
              </a:ext>
            </a:extLst>
          </p:cNvPr>
          <p:cNvSpPr/>
          <p:nvPr/>
        </p:nvSpPr>
        <p:spPr>
          <a:xfrm>
            <a:off x="4474934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B5637B-C682-6F4A-02E1-E7C69B916098}"/>
              </a:ext>
            </a:extLst>
          </p:cNvPr>
          <p:cNvSpPr/>
          <p:nvPr/>
        </p:nvSpPr>
        <p:spPr>
          <a:xfrm>
            <a:off x="8149173" y="1920065"/>
            <a:ext cx="3580141" cy="4315346"/>
          </a:xfrm>
          <a:prstGeom prst="rect">
            <a:avLst/>
          </a:prstGeom>
          <a:solidFill>
            <a:srgbClr val="F4F3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E3FE4-6E8F-A35B-0F0C-4195896F44D4}"/>
              </a:ext>
            </a:extLst>
          </p:cNvPr>
          <p:cNvSpPr txBox="1"/>
          <p:nvPr/>
        </p:nvSpPr>
        <p:spPr>
          <a:xfrm>
            <a:off x="894795" y="3347217"/>
            <a:ext cx="3486041" cy="116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현 사용중인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HR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시프트 필요성 파악 및 재검토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급여 외 연말정산 및 퇴직금 산정 등의 업무 내제화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기존 회계법인에서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년 회계법인 계약 종료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비용적인 부분의 타당성여부 확인하여 계약여부 결정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7205E5F-7B3F-2AE5-DA2B-C7BF5061D679}"/>
              </a:ext>
            </a:extLst>
          </p:cNvPr>
          <p:cNvSpPr txBox="1">
            <a:spLocks noChangeArrowheads="1"/>
          </p:cNvSpPr>
          <p:nvPr/>
        </p:nvSpPr>
        <p:spPr>
          <a:xfrm>
            <a:off x="89479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DE7F71-6BB6-5D8F-3C5B-E98EA5330653}"/>
              </a:ext>
            </a:extLst>
          </p:cNvPr>
          <p:cNvSpPr txBox="1"/>
          <p:nvPr/>
        </p:nvSpPr>
        <p:spPr>
          <a:xfrm>
            <a:off x="894795" y="2448981"/>
            <a:ext cx="34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Pay roll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효율을 위한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업무 내제화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C548D15B-D94B-8302-4AA0-9BFFEE0126C5}"/>
              </a:ext>
            </a:extLst>
          </p:cNvPr>
          <p:cNvSpPr txBox="1">
            <a:spLocks noChangeArrowheads="1"/>
          </p:cNvSpPr>
          <p:nvPr/>
        </p:nvSpPr>
        <p:spPr>
          <a:xfrm>
            <a:off x="4592044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C9387C-EFA5-4CBA-0A57-26B1D18D6ACB}"/>
              </a:ext>
            </a:extLst>
          </p:cNvPr>
          <p:cNvSpPr txBox="1"/>
          <p:nvPr/>
        </p:nvSpPr>
        <p:spPr>
          <a:xfrm>
            <a:off x="4592044" y="2448980"/>
            <a:ext cx="355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인력 계획 연간 수립 및 채용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8686444E-CFAC-3BB5-5C18-9163AF550CE5}"/>
              </a:ext>
            </a:extLst>
          </p:cNvPr>
          <p:cNvSpPr txBox="1">
            <a:spLocks noChangeArrowheads="1"/>
          </p:cNvSpPr>
          <p:nvPr/>
        </p:nvSpPr>
        <p:spPr>
          <a:xfrm>
            <a:off x="8241587" y="2039876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ko-KR" sz="1800" dirty="0">
                <a:solidFill>
                  <a:srgbClr val="2C2C2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13FD44-1E86-835A-B0E1-1CF1EDAF2CB4}"/>
              </a:ext>
            </a:extLst>
          </p:cNvPr>
          <p:cNvSpPr txBox="1"/>
          <p:nvPr/>
        </p:nvSpPr>
        <p:spPr>
          <a:xfrm>
            <a:off x="8241588" y="2448981"/>
            <a:ext cx="28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고정 비용 및 제반사항 정비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F4093E-84D6-06E9-3D3C-369A577EEF82}"/>
              </a:ext>
            </a:extLst>
          </p:cNvPr>
          <p:cNvSpPr txBox="1"/>
          <p:nvPr/>
        </p:nvSpPr>
        <p:spPr>
          <a:xfrm>
            <a:off x="4567349" y="3347216"/>
            <a:ext cx="3487726" cy="1722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연간 인건비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경영 전략에 맞는 연간 인건비 파악 및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분기별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 비용 파악 및 보고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불필요한 채용 감소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단기간 발생하는 업무에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한하여 경영지원본부 및 부서별 내부 지원 예정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비용 타당성 확인 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채용 여부 결정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4824A8-2B61-D45B-21C1-BE60894BE123}"/>
              </a:ext>
            </a:extLst>
          </p:cNvPr>
          <p:cNvSpPr txBox="1"/>
          <p:nvPr/>
        </p:nvSpPr>
        <p:spPr>
          <a:xfrm>
            <a:off x="8241587" y="3347216"/>
            <a:ext cx="3487726" cy="1722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복리후생비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소모품비 외 경영지원본부 관리 비용에 대한 월간 검수 예정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사용량 초과 및 불필요한 사용 피드백 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개선 요청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노사협의회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산업안전보건 법규사항 회사에 적용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   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미적용시 과태료 및 형사처벌 등 유의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171433" indent="-17143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인력현황 데이터 정리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경력 등 인사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집계 정리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14BD4F61-7E34-54EE-5CB4-BA8C1999E067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03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">
            <a:extLst>
              <a:ext uri="{FF2B5EF4-FFF2-40B4-BE49-F238E27FC236}">
                <a16:creationId xmlns:a16="http://schemas.microsoft.com/office/drawing/2014/main" id="{CE264F7B-DB68-3807-FB4C-F7423C7914BC}"/>
              </a:ext>
            </a:extLst>
          </p:cNvPr>
          <p:cNvSpPr/>
          <p:nvPr/>
        </p:nvSpPr>
        <p:spPr>
          <a:xfrm>
            <a:off x="177" y="-3206"/>
            <a:ext cx="12191647" cy="6861107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i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62AE0-6AA9-F2B6-2610-125038B11D45}"/>
              </a:ext>
            </a:extLst>
          </p:cNvPr>
          <p:cNvSpPr txBox="1"/>
          <p:nvPr/>
        </p:nvSpPr>
        <p:spPr>
          <a:xfrm>
            <a:off x="7632283" y="4491944"/>
            <a:ext cx="3416572" cy="30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루메나</a:t>
            </a: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영업 강점 회복을 위한</a:t>
            </a: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‘</a:t>
            </a: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선택과 집중’</a:t>
            </a:r>
            <a:endParaRPr lang="en-US" altLang="ko-KR" sz="1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03484C-FA55-EEAB-9578-E999DB7B7347}"/>
              </a:ext>
            </a:extLst>
          </p:cNvPr>
          <p:cNvSpPr txBox="1">
            <a:spLocks noChangeArrowheads="1"/>
          </p:cNvSpPr>
          <p:nvPr/>
        </p:nvSpPr>
        <p:spPr>
          <a:xfrm>
            <a:off x="7632283" y="4206200"/>
            <a:ext cx="399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온라인 수익성 극대화 및 </a:t>
            </a:r>
            <a:r>
              <a:rPr lang="en-US" altLang="ko-KR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효율적인 영업 전략</a:t>
            </a:r>
            <a:endParaRPr lang="en-GB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1ED8-CC7A-3926-A38E-4F584FBC49C0}"/>
              </a:ext>
            </a:extLst>
          </p:cNvPr>
          <p:cNvSpPr txBox="1"/>
          <p:nvPr/>
        </p:nvSpPr>
        <p:spPr>
          <a:xfrm>
            <a:off x="7632283" y="3119427"/>
            <a:ext cx="3416572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/ LIGHT / HUMID / POWER</a:t>
            </a: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카테고리별 전략에 따른 제품 라인업 강화</a:t>
            </a: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</a:t>
            </a: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</a:t>
            </a: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기술력 바탕의 선도 제품으로 빠른 시장 선점 </a:t>
            </a:r>
            <a:endParaRPr lang="en-US" altLang="ko-KR" sz="1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8BD5991-3971-2F6E-DBF7-CE9BCA0AEBAB}"/>
              </a:ext>
            </a:extLst>
          </p:cNvPr>
          <p:cNvSpPr txBox="1">
            <a:spLocks noChangeArrowheads="1"/>
          </p:cNvSpPr>
          <p:nvPr/>
        </p:nvSpPr>
        <p:spPr>
          <a:xfrm>
            <a:off x="7632283" y="2833683"/>
            <a:ext cx="324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시장 수요에 맞는</a:t>
            </a:r>
            <a:r>
              <a:rPr lang="en-US" altLang="ko-KR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선도 제품 개발</a:t>
            </a:r>
            <a:endParaRPr lang="en-GB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0D8EE-AD9B-21BF-876F-26C577C08D36}"/>
              </a:ext>
            </a:extLst>
          </p:cNvPr>
          <p:cNvSpPr txBox="1"/>
          <p:nvPr/>
        </p:nvSpPr>
        <p:spPr>
          <a:xfrm>
            <a:off x="7632281" y="1292401"/>
            <a:ext cx="3416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매출 </a:t>
            </a:r>
            <a:r>
              <a:rPr lang="en-US" altLang="ko-KR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463</a:t>
            </a:r>
            <a:r>
              <a:rPr lang="ko-KR" altLang="en-US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</a:t>
            </a:r>
            <a:endParaRPr lang="en-US" altLang="ko-KR" sz="3200" b="1" dirty="0">
              <a:solidFill>
                <a:srgbClr val="FFFF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E2D9D-6360-6C86-94F5-FA64BC24390E}"/>
              </a:ext>
            </a:extLst>
          </p:cNvPr>
          <p:cNvSpPr txBox="1"/>
          <p:nvPr/>
        </p:nvSpPr>
        <p:spPr>
          <a:xfrm>
            <a:off x="7632283" y="5503016"/>
            <a:ext cx="3416572" cy="55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최적화 서비스 개선을 목표로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고객이 체감할 수 있는</a:t>
            </a:r>
            <a:endParaRPr lang="en-US" altLang="ko-KR" sz="10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서비스 향상</a:t>
            </a:r>
            <a:endParaRPr lang="en-US" altLang="ko-KR" sz="10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E8A4A18-ADBE-295C-5C6F-7383BDA8A6DC}"/>
              </a:ext>
            </a:extLst>
          </p:cNvPr>
          <p:cNvSpPr txBox="1">
            <a:spLocks noChangeArrowheads="1"/>
          </p:cNvSpPr>
          <p:nvPr/>
        </p:nvSpPr>
        <p:spPr>
          <a:xfrm>
            <a:off x="7632284" y="5217271"/>
            <a:ext cx="276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 서비스 개선 및 만족도 향상</a:t>
            </a:r>
            <a:endParaRPr lang="en-GB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4B7B6E27-2074-1477-F518-B96F576168C2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solidFill>
                  <a:schemeClr val="bg1"/>
                </a:solidFill>
              </a:rPr>
              <a:t>사업 목표 및 방향</a:t>
            </a:r>
            <a:endParaRPr kern="0" dirty="0">
              <a:solidFill>
                <a:schemeClr val="bg1"/>
              </a:solidFill>
            </a:endParaRP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85D545B3-AFEF-A9EB-961D-90FCB0D9F18D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24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년도 사업계획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F69D50-C78B-725A-6D6C-1171161B9CDC}"/>
              </a:ext>
            </a:extLst>
          </p:cNvPr>
          <p:cNvSpPr txBox="1"/>
          <p:nvPr/>
        </p:nvSpPr>
        <p:spPr>
          <a:xfrm>
            <a:off x="7632281" y="1877176"/>
            <a:ext cx="3416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EBIDTA</a:t>
            </a:r>
            <a:r>
              <a:rPr lang="ko-KR" altLang="en-US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102</a:t>
            </a:r>
            <a:r>
              <a:rPr lang="ko-KR" altLang="en-US" sz="3200" b="1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</a:t>
            </a:r>
          </a:p>
        </p:txBody>
      </p:sp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AAD7BCAB-3C13-BB5C-7054-254E6DBD0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324940"/>
              </p:ext>
            </p:extLst>
          </p:nvPr>
        </p:nvGraphicFramePr>
        <p:xfrm>
          <a:off x="837205" y="1386660"/>
          <a:ext cx="6147397" cy="487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159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2380" y="2713143"/>
            <a:ext cx="2557856" cy="1037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8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925010" y="2862151"/>
            <a:ext cx="2412596" cy="7022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명확한 채널 전략에 따른</a:t>
            </a:r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프로모션 운영 극대화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97010" y="2713143"/>
            <a:ext cx="2557856" cy="1037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3569639" y="2862151"/>
            <a:ext cx="2412596" cy="701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소비자가 상향 및 </a:t>
            </a:r>
            <a:endParaRPr lang="en-US" altLang="ko-KR" sz="1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마진 구조 개선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41640" y="2713143"/>
            <a:ext cx="2557856" cy="1037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6214269" y="2862151"/>
            <a:ext cx="2412596" cy="701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 마케팅 계획을 통한</a:t>
            </a:r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안정적인 시장 진입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786267" y="2713143"/>
            <a:ext cx="2557856" cy="1037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8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8858897" y="2862151"/>
            <a:ext cx="2412596" cy="701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가치 창출을 위한</a:t>
            </a:r>
            <a:endParaRPr lang="en-US" altLang="ko-KR" sz="1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글로벌 파트너사 협업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852385" y="4077072"/>
            <a:ext cx="2557850" cy="144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시장 흐름에 맞는 채널 선정과 전략적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계획이 필요하며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가격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컨텐츠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마케팅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관리 효율화를 위한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본사 직영 우선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자사몰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주요 매출 채널로 관리 목표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효율 극대화된 마케팅 캠페인 진행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3497010" y="4077072"/>
            <a:ext cx="2557850" cy="172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품목별 매출원가 및 가격 경쟁력 검토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카테고리 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품목 위주의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소비자가 상향 조정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매출 및 수익 구조 개선 목표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매출 및 이익률 회복을 위한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영업별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수익 비중 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6137142" y="4077072"/>
            <a:ext cx="2557850" cy="172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타겟 고객층에게 가장 효과적으로 도달할 수 있는 마케팅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영업전략 수립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긍정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부정 후기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커뮤니티 정보 수집 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내부 공유 및 스터디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 영업 컨텐츠를 통한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채널과의    빠른 협업 진행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758CCA-8500-5379-481A-0CE21C16C493}"/>
              </a:ext>
            </a:extLst>
          </p:cNvPr>
          <p:cNvSpPr txBox="1"/>
          <p:nvPr/>
        </p:nvSpPr>
        <p:spPr>
          <a:xfrm flipH="1">
            <a:off x="8786265" y="4077072"/>
            <a:ext cx="2553349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경쟁력을 모토로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글로벌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포트폴리오 다각화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해외 트렌드 반영 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커스터마이징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970CE35D-1521-08F7-64F7-46DB1395F428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영업 및 마케팅 전략</a:t>
            </a:r>
            <a:endParaRPr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D25909C1-BFE4-E273-D39B-D96AEA92B7F9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0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9533-D40F-CB63-2A3C-822D2FE8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73BA29-6931-BB2B-02D3-93CD41E4AD36}"/>
              </a:ext>
            </a:extLst>
          </p:cNvPr>
          <p:cNvSpPr/>
          <p:nvPr/>
        </p:nvSpPr>
        <p:spPr>
          <a:xfrm>
            <a:off x="177" y="2276508"/>
            <a:ext cx="12191647" cy="458139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25ACE8-7E56-6C99-6D4F-A2614D077AA5}"/>
              </a:ext>
            </a:extLst>
          </p:cNvPr>
          <p:cNvGrpSpPr/>
          <p:nvPr/>
        </p:nvGrpSpPr>
        <p:grpSpPr>
          <a:xfrm>
            <a:off x="4045801" y="2897504"/>
            <a:ext cx="1340019" cy="1340019"/>
            <a:chOff x="6972924" y="2909222"/>
            <a:chExt cx="872709" cy="87270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54686DC-E951-2C0D-8855-3ABF7EC2B728}"/>
                </a:ext>
              </a:extLst>
            </p:cNvPr>
            <p:cNvSpPr/>
            <p:nvPr/>
          </p:nvSpPr>
          <p:spPr>
            <a:xfrm>
              <a:off x="6972924" y="2909222"/>
              <a:ext cx="872709" cy="872709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426FD3A0-025A-CD2E-447D-E5B2B9BDDC12}"/>
                </a:ext>
              </a:extLst>
            </p:cNvPr>
            <p:cNvSpPr/>
            <p:nvPr/>
          </p:nvSpPr>
          <p:spPr>
            <a:xfrm>
              <a:off x="6972924" y="2909222"/>
              <a:ext cx="872709" cy="872709"/>
            </a:xfrm>
            <a:prstGeom prst="arc">
              <a:avLst>
                <a:gd name="adj1" fmla="val 16200000"/>
                <a:gd name="adj2" fmla="val 20952431"/>
              </a:avLst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3E9074-9534-BE86-A973-80C928B1C170}"/>
              </a:ext>
            </a:extLst>
          </p:cNvPr>
          <p:cNvGrpSpPr/>
          <p:nvPr/>
        </p:nvGrpSpPr>
        <p:grpSpPr>
          <a:xfrm>
            <a:off x="4045801" y="4895399"/>
            <a:ext cx="1340019" cy="1340019"/>
            <a:chOff x="6972924" y="4476244"/>
            <a:chExt cx="872709" cy="87270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74814D-EDD5-0621-50D8-91981D5DB83F}"/>
                </a:ext>
              </a:extLst>
            </p:cNvPr>
            <p:cNvSpPr/>
            <p:nvPr/>
          </p:nvSpPr>
          <p:spPr>
            <a:xfrm>
              <a:off x="6972924" y="4476244"/>
              <a:ext cx="872709" cy="872709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/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F44CA764-DA9A-C3DC-F38B-A5E41C8832A7}"/>
                </a:ext>
              </a:extLst>
            </p:cNvPr>
            <p:cNvSpPr/>
            <p:nvPr/>
          </p:nvSpPr>
          <p:spPr>
            <a:xfrm>
              <a:off x="6972924" y="4476244"/>
              <a:ext cx="872709" cy="872709"/>
            </a:xfrm>
            <a:prstGeom prst="arc">
              <a:avLst>
                <a:gd name="adj1" fmla="val 16200000"/>
                <a:gd name="adj2" fmla="val 1600338"/>
              </a:avLst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4130FC7-566C-2348-E689-542985F5B621}"/>
              </a:ext>
            </a:extLst>
          </p:cNvPr>
          <p:cNvGrpSpPr/>
          <p:nvPr/>
        </p:nvGrpSpPr>
        <p:grpSpPr>
          <a:xfrm>
            <a:off x="922202" y="3044313"/>
            <a:ext cx="2871583" cy="2983471"/>
            <a:chOff x="922052" y="3167408"/>
            <a:chExt cx="2871666" cy="29835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33B1ED-AB21-6C46-FBCB-A2EFAC992A7C}"/>
                </a:ext>
              </a:extLst>
            </p:cNvPr>
            <p:cNvSpPr txBox="1"/>
            <p:nvPr/>
          </p:nvSpPr>
          <p:spPr>
            <a:xfrm flipH="1">
              <a:off x="922052" y="3167408"/>
              <a:ext cx="1841932" cy="50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999" dirty="0">
                  <a:solidFill>
                    <a:srgbClr val="FFFF00"/>
                  </a:solidFill>
                  <a:latin typeface="+mj-lt"/>
                </a:rPr>
                <a:t>+ 22%</a:t>
              </a:r>
              <a:endParaRPr lang="ko-KR" altLang="en-US" sz="1999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9AA9B90-1D13-A4D8-EB3A-CED49375D3AD}"/>
                </a:ext>
              </a:extLst>
            </p:cNvPr>
            <p:cNvSpPr/>
            <p:nvPr/>
          </p:nvSpPr>
          <p:spPr>
            <a:xfrm>
              <a:off x="922052" y="3567518"/>
              <a:ext cx="2871666" cy="614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Leadership products (Fan Series)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시장 선도 제품 개발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73106D-0920-1BF1-5B39-1B10A027F90D}"/>
                </a:ext>
              </a:extLst>
            </p:cNvPr>
            <p:cNvSpPr/>
            <p:nvPr/>
          </p:nvSpPr>
          <p:spPr>
            <a:xfrm>
              <a:off x="922052" y="5536548"/>
              <a:ext cx="2871666" cy="614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Line-up expansion (Humid &amp; Others)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제품 라인업 확장</a:t>
              </a:r>
              <a:endPara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5BA3E-EF71-597E-12E8-DC85A67150D1}"/>
              </a:ext>
            </a:extLst>
          </p:cNvPr>
          <p:cNvSpPr txBox="1"/>
          <p:nvPr/>
        </p:nvSpPr>
        <p:spPr>
          <a:xfrm flipH="1">
            <a:off x="942090" y="5013288"/>
            <a:ext cx="1841879" cy="40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9" dirty="0">
                <a:solidFill>
                  <a:srgbClr val="FFFF00"/>
                </a:solidFill>
                <a:latin typeface="+mj-lt"/>
              </a:rPr>
              <a:t>+ 34%</a:t>
            </a:r>
            <a:endParaRPr lang="ko-KR" altLang="en-US" sz="1999" dirty="0">
              <a:solidFill>
                <a:srgbClr val="FFFF00"/>
              </a:solidFill>
              <a:latin typeface="+mj-lt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28E16DC-A945-3848-51E0-962288BB0777}"/>
              </a:ext>
            </a:extLst>
          </p:cNvPr>
          <p:cNvGrpSpPr/>
          <p:nvPr/>
        </p:nvGrpSpPr>
        <p:grpSpPr>
          <a:xfrm>
            <a:off x="9679936" y="2897504"/>
            <a:ext cx="1340019" cy="1340019"/>
            <a:chOff x="6972924" y="2909222"/>
            <a:chExt cx="872709" cy="8727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2751BBB-86F7-CF37-79BB-6710F3AE9F5E}"/>
                </a:ext>
              </a:extLst>
            </p:cNvPr>
            <p:cNvSpPr/>
            <p:nvPr/>
          </p:nvSpPr>
          <p:spPr>
            <a:xfrm>
              <a:off x="6972924" y="2909222"/>
              <a:ext cx="872709" cy="872709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B96722A9-7B4A-688C-6D75-FFFF07949293}"/>
                </a:ext>
              </a:extLst>
            </p:cNvPr>
            <p:cNvSpPr/>
            <p:nvPr/>
          </p:nvSpPr>
          <p:spPr>
            <a:xfrm>
              <a:off x="6972924" y="2909222"/>
              <a:ext cx="872709" cy="872709"/>
            </a:xfrm>
            <a:prstGeom prst="arc">
              <a:avLst>
                <a:gd name="adj1" fmla="val 16200000"/>
                <a:gd name="adj2" fmla="val 16607890"/>
              </a:avLst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C9F16A-7D93-3718-3743-486E4D89196B}"/>
              </a:ext>
            </a:extLst>
          </p:cNvPr>
          <p:cNvGrpSpPr/>
          <p:nvPr/>
        </p:nvGrpSpPr>
        <p:grpSpPr>
          <a:xfrm>
            <a:off x="9679936" y="4895399"/>
            <a:ext cx="1340019" cy="1340019"/>
            <a:chOff x="6972924" y="4476244"/>
            <a:chExt cx="872709" cy="87270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AD195EB-7CBA-4DC1-6EA2-F19495878DD8}"/>
                </a:ext>
              </a:extLst>
            </p:cNvPr>
            <p:cNvSpPr/>
            <p:nvPr/>
          </p:nvSpPr>
          <p:spPr>
            <a:xfrm>
              <a:off x="6972924" y="4476244"/>
              <a:ext cx="872709" cy="872709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/>
            </a:p>
          </p:txBody>
        </p:sp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0953F5FE-3E96-8107-3B24-C3B18B81CD98}"/>
                </a:ext>
              </a:extLst>
            </p:cNvPr>
            <p:cNvSpPr/>
            <p:nvPr/>
          </p:nvSpPr>
          <p:spPr>
            <a:xfrm>
              <a:off x="6972924" y="4476244"/>
              <a:ext cx="872709" cy="872709"/>
            </a:xfrm>
            <a:prstGeom prst="arc">
              <a:avLst>
                <a:gd name="adj1" fmla="val 16200000"/>
                <a:gd name="adj2" fmla="val 16080854"/>
              </a:avLst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311D49-FA30-8950-322E-E5DCB9A28B53}"/>
              </a:ext>
            </a:extLst>
          </p:cNvPr>
          <p:cNvGrpSpPr/>
          <p:nvPr/>
        </p:nvGrpSpPr>
        <p:grpSpPr>
          <a:xfrm>
            <a:off x="6556337" y="3044311"/>
            <a:ext cx="3040297" cy="1014497"/>
            <a:chOff x="922052" y="3167408"/>
            <a:chExt cx="3040385" cy="1014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621478-AA2C-5915-0E67-382CC0F66204}"/>
                </a:ext>
              </a:extLst>
            </p:cNvPr>
            <p:cNvSpPr txBox="1"/>
            <p:nvPr/>
          </p:nvSpPr>
          <p:spPr>
            <a:xfrm flipH="1">
              <a:off x="922052" y="3167408"/>
              <a:ext cx="184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9" dirty="0">
                  <a:solidFill>
                    <a:schemeClr val="bg1"/>
                  </a:solidFill>
                  <a:latin typeface="+mj-lt"/>
                </a:rPr>
                <a:t>+ 1%</a:t>
              </a:r>
              <a:endParaRPr lang="ko-KR" altLang="en-US" sz="1999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1C0E6B1-E9FF-4F89-E1BB-389921AFE3ED}"/>
                </a:ext>
              </a:extLst>
            </p:cNvPr>
            <p:cNvSpPr/>
            <p:nvPr/>
          </p:nvSpPr>
          <p:spPr>
            <a:xfrm>
              <a:off x="922052" y="3567518"/>
              <a:ext cx="3040385" cy="614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Premium &amp; global market (Light &amp; Lantern)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브랜드 가치 모델 확대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1F32EE5-0948-1629-B3BC-9185E97F9280}"/>
              </a:ext>
            </a:extLst>
          </p:cNvPr>
          <p:cNvSpPr txBox="1"/>
          <p:nvPr/>
        </p:nvSpPr>
        <p:spPr>
          <a:xfrm flipH="1">
            <a:off x="6576225" y="5013291"/>
            <a:ext cx="1841879" cy="4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9" dirty="0">
                <a:solidFill>
                  <a:srgbClr val="FFFF00"/>
                </a:solidFill>
                <a:latin typeface="+mj-lt"/>
              </a:rPr>
              <a:t>+ 465%</a:t>
            </a:r>
            <a:endParaRPr lang="ko-KR" altLang="en-US" sz="1999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58B61D-9586-5F6D-81C8-AF9111A027C9}"/>
              </a:ext>
            </a:extLst>
          </p:cNvPr>
          <p:cNvSpPr txBox="1"/>
          <p:nvPr/>
        </p:nvSpPr>
        <p:spPr>
          <a:xfrm>
            <a:off x="4205343" y="3382854"/>
            <a:ext cx="10209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FAN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1C63C9-F988-E782-06DD-4B9B975D598E}"/>
              </a:ext>
            </a:extLst>
          </p:cNvPr>
          <p:cNvSpPr txBox="1"/>
          <p:nvPr/>
        </p:nvSpPr>
        <p:spPr>
          <a:xfrm>
            <a:off x="4205343" y="5380748"/>
            <a:ext cx="10209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HUMID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A835B1-35CF-8570-7022-C91E494224D3}"/>
              </a:ext>
            </a:extLst>
          </p:cNvPr>
          <p:cNvSpPr txBox="1"/>
          <p:nvPr/>
        </p:nvSpPr>
        <p:spPr>
          <a:xfrm>
            <a:off x="9834456" y="3382854"/>
            <a:ext cx="10209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LIGHT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1A2232-33FC-A0DA-677E-005A97678E63}"/>
              </a:ext>
            </a:extLst>
          </p:cNvPr>
          <p:cNvSpPr txBox="1"/>
          <p:nvPr/>
        </p:nvSpPr>
        <p:spPr>
          <a:xfrm>
            <a:off x="9834456" y="5380748"/>
            <a:ext cx="10209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POWER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625F6ADB-D9B0-41BE-05B5-9286CD145ADB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817E5C5-D44D-E037-52A0-5055678ECFA8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 운영 전략</a:t>
            </a:r>
            <a:endParaRPr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A5BC58E-07D8-4FC7-CBE7-205FF660F536}"/>
              </a:ext>
            </a:extLst>
          </p:cNvPr>
          <p:cNvGrpSpPr/>
          <p:nvPr/>
        </p:nvGrpSpPr>
        <p:grpSpPr>
          <a:xfrm>
            <a:off x="9596634" y="4789507"/>
            <a:ext cx="1528051" cy="1528051"/>
            <a:chOff x="6972924" y="4476244"/>
            <a:chExt cx="872709" cy="87270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EE2A1D9-D960-007B-82DF-B9FFFAE71C35}"/>
                </a:ext>
              </a:extLst>
            </p:cNvPr>
            <p:cNvSpPr/>
            <p:nvPr/>
          </p:nvSpPr>
          <p:spPr>
            <a:xfrm>
              <a:off x="6972924" y="4476244"/>
              <a:ext cx="872709" cy="872709"/>
            </a:xfrm>
            <a:prstGeom prst="ellips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1FF822EB-E289-BF67-97CD-F79C1A1F8157}"/>
                </a:ext>
              </a:extLst>
            </p:cNvPr>
            <p:cNvSpPr/>
            <p:nvPr/>
          </p:nvSpPr>
          <p:spPr>
            <a:xfrm>
              <a:off x="6972924" y="4476244"/>
              <a:ext cx="872709" cy="872709"/>
            </a:xfrm>
            <a:prstGeom prst="arc">
              <a:avLst>
                <a:gd name="adj1" fmla="val 16200000"/>
                <a:gd name="adj2" fmla="val 16134278"/>
              </a:avLst>
            </a:prstGeom>
            <a:ln w="2540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CA2DBD3-B007-5A72-5765-22BA5D155E31}"/>
              </a:ext>
            </a:extLst>
          </p:cNvPr>
          <p:cNvSpPr/>
          <p:nvPr/>
        </p:nvSpPr>
        <p:spPr>
          <a:xfrm>
            <a:off x="6576225" y="5413386"/>
            <a:ext cx="2871583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Market demand (Power &amp; Life)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수요 예측에 따른 카테고리 확장</a:t>
            </a:r>
          </a:p>
        </p:txBody>
      </p:sp>
    </p:spTree>
    <p:extLst>
      <p:ext uri="{BB962C8B-B14F-4D97-AF65-F5344CB8AC3E}">
        <p14:creationId xmlns:p14="http://schemas.microsoft.com/office/powerpoint/2010/main" val="43939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3A82-D35C-3F36-D3BF-3AB7737E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5">
            <a:extLst>
              <a:ext uri="{FF2B5EF4-FFF2-40B4-BE49-F238E27FC236}">
                <a16:creationId xmlns:a16="http://schemas.microsoft.com/office/drawing/2014/main" id="{56B957A1-72CE-3DE2-C8A4-3C4588EE8433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F7923FE-E795-B875-BA60-12809389F28B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 운영 전략</a:t>
            </a:r>
            <a:endParaRPr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50FF896-548B-E992-BE31-20291FEA5BD6}"/>
              </a:ext>
            </a:extLst>
          </p:cNvPr>
          <p:cNvSpPr txBox="1"/>
          <p:nvPr/>
        </p:nvSpPr>
        <p:spPr>
          <a:xfrm>
            <a:off x="1046757" y="1708553"/>
            <a:ext cx="6887330" cy="1457249"/>
          </a:xfrm>
          <a:prstGeom prst="rect">
            <a:avLst/>
          </a:prstGeom>
          <a:ln w="12700">
            <a:miter lim="400000"/>
          </a:ln>
        </p:spPr>
        <p:txBody>
          <a:bodyPr wrap="square" lIns="75624" tIns="75624" rIns="75624" bIns="75624">
            <a:spAutoFit/>
          </a:bodyPr>
          <a:lstStyle>
            <a:lvl1pPr>
              <a:lnSpc>
                <a:spcPct val="120000"/>
              </a:lnSpc>
              <a:defRPr sz="4000" cap="all">
                <a:gradFill flip="none" rotWithShape="1">
                  <a:gsLst>
                    <a:gs pos="0">
                      <a:srgbClr val="404040"/>
                    </a:gs>
                    <a:gs pos="60000">
                      <a:srgbClr val="181717"/>
                    </a:gs>
                  </a:gsLst>
                  <a:lin ang="5400000" scaled="0"/>
                </a:gradFill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pPr defTabSz="113440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leadership items  </a:t>
            </a:r>
            <a:r>
              <a:rPr lang="ko-KR" altLang="en-US" sz="105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 선도 제품 개발  </a:t>
            </a:r>
            <a:r>
              <a:rPr lang="en-US" altLang="ko-KR" sz="105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  FAN SERIES LINE-UP</a:t>
            </a:r>
          </a:p>
          <a:p>
            <a:pPr marL="228600" indent="-228600" defTabSz="113440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050" cap="none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Line-up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Mist stand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시장 선도 제품 유지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주기 신제품 출시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실적 저조 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All New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고려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stand 4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FAN GRANDE 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신제품 및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모델 마이너 체인지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(MMC)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라인업 확장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무선 중소형 대비 경쟁력 약한 대형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라인업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신제품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신규 컬러 개발 출시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영업 마케팅 활동 증대를 통한 시장 점유율 확대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기업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주년 한정판 또는 브랜드 협업 제품 기획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2159631B-1723-17FC-9EA9-81A48020B1F1}"/>
              </a:ext>
            </a:extLst>
          </p:cNvPr>
          <p:cNvSpPr txBox="1"/>
          <p:nvPr/>
        </p:nvSpPr>
        <p:spPr>
          <a:xfrm>
            <a:off x="1046757" y="3496488"/>
            <a:ext cx="7740586" cy="1017385"/>
          </a:xfrm>
          <a:prstGeom prst="rect">
            <a:avLst/>
          </a:prstGeom>
          <a:ln w="12700">
            <a:miter lim="400000"/>
          </a:ln>
        </p:spPr>
        <p:txBody>
          <a:bodyPr lIns="75624" tIns="75624" rIns="75624" bIns="75624">
            <a:spAutoFit/>
          </a:bodyPr>
          <a:lstStyle>
            <a:lvl1pPr>
              <a:lnSpc>
                <a:spcPct val="120000"/>
              </a:lnSpc>
              <a:defRPr sz="4000" cap="all">
                <a:gradFill flip="none" rotWithShape="1">
                  <a:gsLst>
                    <a:gs pos="0">
                      <a:srgbClr val="404040"/>
                    </a:gs>
                    <a:gs pos="60000">
                      <a:srgbClr val="181717"/>
                    </a:gs>
                  </a:gsLst>
                  <a:lin ang="5400000" scaled="0"/>
                </a:gradFill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pPr defTabSz="113440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market demand  </a:t>
            </a:r>
            <a:r>
              <a:rPr lang="ko-KR" altLang="en-US" sz="105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수요가 있는 시장  </a:t>
            </a:r>
            <a:r>
              <a:rPr lang="en-US" altLang="ko-KR" sz="105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  POWER LINE UP, OTHERS</a:t>
            </a:r>
          </a:p>
          <a:p>
            <a:pPr defTabSz="113440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cap="none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시장 수요가 있는 아이템 중 조악한 디자인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사용성 개선이 필요한 시장 제품 발굴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-USP(Unique Selling Point)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휴대용 배터리 시장 지속 성장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맥세이프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대용량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보조배터리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어댑터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무선충전기 등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라인업 출시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67662455-A66A-9B86-3061-3350F3BF3A57}"/>
              </a:ext>
            </a:extLst>
          </p:cNvPr>
          <p:cNvSpPr txBox="1"/>
          <p:nvPr/>
        </p:nvSpPr>
        <p:spPr>
          <a:xfrm>
            <a:off x="1046757" y="4975652"/>
            <a:ext cx="7740586" cy="1259759"/>
          </a:xfrm>
          <a:prstGeom prst="rect">
            <a:avLst/>
          </a:prstGeom>
          <a:ln w="12700">
            <a:miter lim="400000"/>
          </a:ln>
        </p:spPr>
        <p:txBody>
          <a:bodyPr lIns="75624" tIns="75624" rIns="75624" bIns="75624">
            <a:spAutoFit/>
          </a:bodyPr>
          <a:lstStyle>
            <a:lvl1pPr>
              <a:lnSpc>
                <a:spcPct val="120000"/>
              </a:lnSpc>
              <a:defRPr sz="4000" cap="all">
                <a:gradFill flip="none" rotWithShape="1">
                  <a:gsLst>
                    <a:gs pos="0">
                      <a:srgbClr val="404040"/>
                    </a:gs>
                    <a:gs pos="60000">
                      <a:srgbClr val="181717"/>
                    </a:gs>
                  </a:gsLst>
                  <a:lin ang="5400000" scaled="0"/>
                </a:gradFill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pPr defTabSz="113440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Line-up expansion  </a:t>
            </a:r>
            <a:r>
              <a:rPr lang="ko-KR" altLang="en-US" sz="105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제품 라인업 확장  </a:t>
            </a:r>
            <a:r>
              <a:rPr lang="en-US" altLang="ko-KR" sz="105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 HUMIDIFIER, OTHERS</a:t>
            </a:r>
          </a:p>
          <a:p>
            <a:pPr defTabSz="113440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cap="none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stop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gap - 1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 가구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신규 가전 등 새로운 타겟과 시장에 진출하기 위한 신제품 기획 개발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f/w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시즌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강화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가습기 라인업 보강을 통한 시장점유율 확대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 defTabSz="113440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S/S, F/W 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출시 제품의 지속적 관찰 및 내부 피드백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생산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통한 제품 개선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세대 개발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2" descr="실린더, 양초, 빛, 다크이(가) 표시된 사진&#10;&#10;자동 생성된 설명">
            <a:extLst>
              <a:ext uri="{FF2B5EF4-FFF2-40B4-BE49-F238E27FC236}">
                <a16:creationId xmlns:a16="http://schemas.microsoft.com/office/drawing/2014/main" id="{F6649076-F658-A636-C0DE-4F92ECE1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90" y="5448214"/>
            <a:ext cx="734039" cy="8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21" descr="마이크, 원, 흑백, 빛이(가) 표시된 사진&#10;&#10;자동 생성된 설명">
            <a:extLst>
              <a:ext uri="{FF2B5EF4-FFF2-40B4-BE49-F238E27FC236}">
                <a16:creationId xmlns:a16="http://schemas.microsoft.com/office/drawing/2014/main" id="{E7884C1D-47B7-9B5C-8A14-5F0E8FCF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23"/>
          <a:stretch>
            <a:fillRect/>
          </a:stretch>
        </p:blipFill>
        <p:spPr bwMode="auto">
          <a:xfrm>
            <a:off x="8225078" y="1500786"/>
            <a:ext cx="2315857" cy="16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46" descr="흑백, 밤, 빛이(가) 표시된 사진&#10;&#10;중간 신뢰도로 자동 생성된 설명">
            <a:extLst>
              <a:ext uri="{FF2B5EF4-FFF2-40B4-BE49-F238E27FC236}">
                <a16:creationId xmlns:a16="http://schemas.microsoft.com/office/drawing/2014/main" id="{3AA997CD-F6A6-DC40-0851-E950F605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935" y="1170100"/>
            <a:ext cx="835140" cy="195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63" descr="장치, 팬, 기계식 선풍기이(가) 표시된 사진&#10;&#10;자동 생성된 설명">
            <a:extLst>
              <a:ext uri="{FF2B5EF4-FFF2-40B4-BE49-F238E27FC236}">
                <a16:creationId xmlns:a16="http://schemas.microsoft.com/office/drawing/2014/main" id="{02100816-44F9-D432-287A-9C9FD134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528" y="2043154"/>
            <a:ext cx="528677" cy="104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65">
            <a:extLst>
              <a:ext uri="{FF2B5EF4-FFF2-40B4-BE49-F238E27FC236}">
                <a16:creationId xmlns:a16="http://schemas.microsoft.com/office/drawing/2014/main" id="{1E333CA5-54E4-0A75-6B56-D85EE6F7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017" y="3573119"/>
            <a:ext cx="718889" cy="119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67" descr="정보기기, 전자 기기, 전자제품, 원이(가) 표시된 사진&#10;&#10;자동 생성된 설명">
            <a:extLst>
              <a:ext uri="{FF2B5EF4-FFF2-40B4-BE49-F238E27FC236}">
                <a16:creationId xmlns:a16="http://schemas.microsoft.com/office/drawing/2014/main" id="{57E3ACF6-5A74-E065-131A-B3E56D13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86" y="3667902"/>
            <a:ext cx="927817" cy="1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71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02C66671-8A4C-03F5-D53C-87BC3310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981" y="5794697"/>
            <a:ext cx="734040" cy="51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78" descr="디자인, 빛이(가) 표시된 사진&#10;&#10;자동 생성된 설명">
            <a:extLst>
              <a:ext uri="{FF2B5EF4-FFF2-40B4-BE49-F238E27FC236}">
                <a16:creationId xmlns:a16="http://schemas.microsoft.com/office/drawing/2014/main" id="{20F79E98-C841-FDD7-DAD5-293FC7E8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291" y="5448214"/>
            <a:ext cx="560271" cy="8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80" descr="빛, 램프, 디자인이(가) 표시된 사진&#10;&#10;자동 생성된 설명">
            <a:extLst>
              <a:ext uri="{FF2B5EF4-FFF2-40B4-BE49-F238E27FC236}">
                <a16:creationId xmlns:a16="http://schemas.microsoft.com/office/drawing/2014/main" id="{AAA64AF5-E1E7-36B6-CE7E-1C59A605F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364" y="5177556"/>
            <a:ext cx="684542" cy="11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 descr="전자 기기, 정보기기, 전자제품, 드라이브이(가) 표시된 사진&#10;&#10;자동 생성된 설명">
            <a:extLst>
              <a:ext uri="{FF2B5EF4-FFF2-40B4-BE49-F238E27FC236}">
                <a16:creationId xmlns:a16="http://schemas.microsoft.com/office/drawing/2014/main" id="{77D1636E-11CF-9F2D-78B2-D4E6D0E9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150" y="3761631"/>
            <a:ext cx="927816" cy="88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69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직사각형 1277">
            <a:extLst>
              <a:ext uri="{FF2B5EF4-FFF2-40B4-BE49-F238E27FC236}">
                <a16:creationId xmlns:a16="http://schemas.microsoft.com/office/drawing/2014/main" id="{06E6F18D-78BC-6319-399C-45F84BC5DAAF}"/>
              </a:ext>
            </a:extLst>
          </p:cNvPr>
          <p:cNvSpPr/>
          <p:nvPr/>
        </p:nvSpPr>
        <p:spPr>
          <a:xfrm>
            <a:off x="0" y="-12435"/>
            <a:ext cx="12204226" cy="57816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TextBox 25">
            <a:extLst>
              <a:ext uri="{FF2B5EF4-FFF2-40B4-BE49-F238E27FC236}">
                <a16:creationId xmlns:a16="http://schemas.microsoft.com/office/drawing/2014/main" id="{90C44E76-969F-BD36-1690-154E220F4519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E84C791-4B00-D408-C23E-584F1702C60B}"/>
              </a:ext>
            </a:extLst>
          </p:cNvPr>
          <p:cNvSpPr/>
          <p:nvPr/>
        </p:nvSpPr>
        <p:spPr>
          <a:xfrm>
            <a:off x="0" y="1076400"/>
            <a:ext cx="12204226" cy="57816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화살표: 오른쪽 35">
            <a:extLst>
              <a:ext uri="{FF2B5EF4-FFF2-40B4-BE49-F238E27FC236}">
                <a16:creationId xmlns:a16="http://schemas.microsoft.com/office/drawing/2014/main" id="{517DADFF-DAAC-DFCD-A34B-075277D6E4C1}"/>
              </a:ext>
            </a:extLst>
          </p:cNvPr>
          <p:cNvSpPr/>
          <p:nvPr/>
        </p:nvSpPr>
        <p:spPr>
          <a:xfrm>
            <a:off x="-2559" y="1539212"/>
            <a:ext cx="12206785" cy="1882111"/>
          </a:xfrm>
          <a:prstGeom prst="rightArrow">
            <a:avLst>
              <a:gd name="adj1" fmla="val 85781"/>
              <a:gd name="adj2" fmla="val 28653"/>
            </a:avLst>
          </a:prstGeom>
          <a:solidFill>
            <a:srgbClr val="FF0000">
              <a:alpha val="18000"/>
            </a:srgbClr>
          </a:solidFill>
          <a:ln w="12700">
            <a:miter lim="400000"/>
          </a:ln>
        </p:spPr>
        <p:txBody>
          <a:bodyPr lIns="45714" tIns="45714" rIns="45714" bIns="45714" anchor="ctr"/>
          <a:lstStyle/>
          <a:p>
            <a:pPr algn="ctr" defTabSz="91433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451" kern="0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맑은 고딕"/>
            </a:endParaRPr>
          </a:p>
        </p:txBody>
      </p:sp>
      <p:grpSp>
        <p:nvGrpSpPr>
          <p:cNvPr id="1090" name="그룹 2246">
            <a:extLst>
              <a:ext uri="{FF2B5EF4-FFF2-40B4-BE49-F238E27FC236}">
                <a16:creationId xmlns:a16="http://schemas.microsoft.com/office/drawing/2014/main" id="{39D8C489-6F92-5B06-58E3-883BA50EC334}"/>
              </a:ext>
            </a:extLst>
          </p:cNvPr>
          <p:cNvGrpSpPr>
            <a:grpSpLocks/>
          </p:cNvGrpSpPr>
          <p:nvPr/>
        </p:nvGrpSpPr>
        <p:grpSpPr bwMode="auto">
          <a:xfrm>
            <a:off x="5351347" y="2468114"/>
            <a:ext cx="646137" cy="966928"/>
            <a:chOff x="6638654" y="3062544"/>
            <a:chExt cx="802484" cy="1198799"/>
          </a:xfrm>
        </p:grpSpPr>
        <p:grpSp>
          <p:nvGrpSpPr>
            <p:cNvPr id="1091" name="그룹 2272">
              <a:extLst>
                <a:ext uri="{FF2B5EF4-FFF2-40B4-BE49-F238E27FC236}">
                  <a16:creationId xmlns:a16="http://schemas.microsoft.com/office/drawing/2014/main" id="{B705E6BB-B419-1E3A-7655-CC26823161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8654" y="3062544"/>
              <a:ext cx="802484" cy="1198799"/>
              <a:chOff x="7013738" y="3062544"/>
              <a:chExt cx="802484" cy="1198799"/>
            </a:xfrm>
          </p:grpSpPr>
          <p:sp>
            <p:nvSpPr>
              <p:cNvPr id="1093" name="テキスト ボックス 3">
                <a:extLst>
                  <a:ext uri="{FF2B5EF4-FFF2-40B4-BE49-F238E27FC236}">
                    <a16:creationId xmlns:a16="http://schemas.microsoft.com/office/drawing/2014/main" id="{626A0D62-695B-1436-F2DD-0C1F60BB9AF2}"/>
                  </a:ext>
                </a:extLst>
              </p:cNvPr>
              <p:cNvSpPr txBox="1"/>
              <p:nvPr/>
            </p:nvSpPr>
            <p:spPr>
              <a:xfrm>
                <a:off x="7056389" y="3823967"/>
                <a:ext cx="753736" cy="437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5" tIns="45715" rIns="45715" bIns="45715">
                <a:spAutoFit/>
              </a:bodyPr>
              <a:lstStyle>
                <a:lvl1pPr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en-US" altLang="ko-KR" sz="564" dirty="0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MULTI ADT 3</a:t>
                </a:r>
                <a:r>
                  <a:rPr lang="ko-KR" altLang="en-US" sz="564" dirty="0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종</a:t>
                </a:r>
              </a:p>
              <a:p>
                <a:pPr algn="ctr" eaLnBrk="1"/>
                <a:r>
                  <a:rPr lang="en-US" altLang="ko-KR" sz="564" dirty="0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(36/65/100W)</a:t>
                </a:r>
              </a:p>
              <a:p>
                <a:pPr algn="ctr" eaLnBrk="1"/>
                <a:r>
                  <a:rPr lang="en-US" altLang="ko-KR" sz="564" dirty="0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CABLE LINE-UP</a:t>
                </a:r>
                <a:endParaRPr lang="ko-KR" altLang="ko-KR" sz="564" dirty="0">
                  <a:solidFill>
                    <a:srgbClr val="2E75B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endParaRPr>
              </a:p>
            </p:txBody>
          </p:sp>
          <p:sp>
            <p:nvSpPr>
              <p:cNvPr id="1094" name="타원 1093">
                <a:extLst>
                  <a:ext uri="{FF2B5EF4-FFF2-40B4-BE49-F238E27FC236}">
                    <a16:creationId xmlns:a16="http://schemas.microsoft.com/office/drawing/2014/main" id="{177C4032-CBD2-4F65-24A3-0322E5F2058E}"/>
                  </a:ext>
                </a:extLst>
              </p:cNvPr>
              <p:cNvSpPr/>
              <p:nvPr/>
            </p:nvSpPr>
            <p:spPr>
              <a:xfrm>
                <a:off x="7013738" y="3062544"/>
                <a:ext cx="802484" cy="8026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934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pic>
          <p:nvPicPr>
            <p:cNvPr id="1092" name="그림 18">
              <a:extLst>
                <a:ext uri="{FF2B5EF4-FFF2-40B4-BE49-F238E27FC236}">
                  <a16:creationId xmlns:a16="http://schemas.microsoft.com/office/drawing/2014/main" id="{03550520-9F6F-FAD3-1871-AC024CE75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316" y="3208151"/>
              <a:ext cx="417313" cy="35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5" name="그룹 34">
            <a:extLst>
              <a:ext uri="{FF2B5EF4-FFF2-40B4-BE49-F238E27FC236}">
                <a16:creationId xmlns:a16="http://schemas.microsoft.com/office/drawing/2014/main" id="{B4610873-38D6-C7CE-F5A5-A6430E2338FC}"/>
              </a:ext>
            </a:extLst>
          </p:cNvPr>
          <p:cNvGrpSpPr>
            <a:grpSpLocks/>
          </p:cNvGrpSpPr>
          <p:nvPr/>
        </p:nvGrpSpPr>
        <p:grpSpPr bwMode="auto">
          <a:xfrm>
            <a:off x="647985" y="1178399"/>
            <a:ext cx="11017582" cy="5542697"/>
            <a:chOff x="-1" y="-1"/>
            <a:chExt cx="11019066" cy="5894223"/>
          </a:xfrm>
        </p:grpSpPr>
        <p:sp>
          <p:nvSpPr>
            <p:cNvPr id="1096" name="직선 연결선 9">
              <a:extLst>
                <a:ext uri="{FF2B5EF4-FFF2-40B4-BE49-F238E27FC236}">
                  <a16:creationId xmlns:a16="http://schemas.microsoft.com/office/drawing/2014/main" id="{A2EC77C5-1FD0-1DB8-B36C-0167B2CEB3E2}"/>
                </a:ext>
              </a:extLst>
            </p:cNvPr>
            <p:cNvSpPr/>
            <p:nvPr/>
          </p:nvSpPr>
          <p:spPr>
            <a:xfrm flipH="1">
              <a:off x="-1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097" name="직선 연결선 134">
              <a:extLst>
                <a:ext uri="{FF2B5EF4-FFF2-40B4-BE49-F238E27FC236}">
                  <a16:creationId xmlns:a16="http://schemas.microsoft.com/office/drawing/2014/main" id="{DAA0CAEA-C1E7-B9B0-EA6C-079D52BB6456}"/>
                </a:ext>
              </a:extLst>
            </p:cNvPr>
            <p:cNvSpPr/>
            <p:nvPr/>
          </p:nvSpPr>
          <p:spPr>
            <a:xfrm flipH="1">
              <a:off x="918788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098" name="직선 연결선 135">
              <a:extLst>
                <a:ext uri="{FF2B5EF4-FFF2-40B4-BE49-F238E27FC236}">
                  <a16:creationId xmlns:a16="http://schemas.microsoft.com/office/drawing/2014/main" id="{90C18A38-C589-7F74-0C2F-4E92B5857DA8}"/>
                </a:ext>
              </a:extLst>
            </p:cNvPr>
            <p:cNvSpPr/>
            <p:nvPr/>
          </p:nvSpPr>
          <p:spPr>
            <a:xfrm flipH="1">
              <a:off x="1836297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099" name="직선 연결선 136">
              <a:extLst>
                <a:ext uri="{FF2B5EF4-FFF2-40B4-BE49-F238E27FC236}">
                  <a16:creationId xmlns:a16="http://schemas.microsoft.com/office/drawing/2014/main" id="{D09E2DAC-8164-CA57-11DC-8D216071FAA0}"/>
                </a:ext>
              </a:extLst>
            </p:cNvPr>
            <p:cNvSpPr/>
            <p:nvPr/>
          </p:nvSpPr>
          <p:spPr>
            <a:xfrm flipH="1">
              <a:off x="2755086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0" name="직선 연결선 137">
              <a:extLst>
                <a:ext uri="{FF2B5EF4-FFF2-40B4-BE49-F238E27FC236}">
                  <a16:creationId xmlns:a16="http://schemas.microsoft.com/office/drawing/2014/main" id="{572D6D14-083F-8DC3-6705-D502083641E2}"/>
                </a:ext>
              </a:extLst>
            </p:cNvPr>
            <p:cNvSpPr/>
            <p:nvPr/>
          </p:nvSpPr>
          <p:spPr>
            <a:xfrm flipH="1">
              <a:off x="3672594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1" name="직선 연결선 138">
              <a:extLst>
                <a:ext uri="{FF2B5EF4-FFF2-40B4-BE49-F238E27FC236}">
                  <a16:creationId xmlns:a16="http://schemas.microsoft.com/office/drawing/2014/main" id="{0744B0FF-9FB8-9847-491B-1560376A8E5A}"/>
                </a:ext>
              </a:extLst>
            </p:cNvPr>
            <p:cNvSpPr/>
            <p:nvPr/>
          </p:nvSpPr>
          <p:spPr>
            <a:xfrm flipH="1">
              <a:off x="4591383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2" name="직선 연결선 139">
              <a:extLst>
                <a:ext uri="{FF2B5EF4-FFF2-40B4-BE49-F238E27FC236}">
                  <a16:creationId xmlns:a16="http://schemas.microsoft.com/office/drawing/2014/main" id="{5CDA0BF8-2069-F218-52D2-E225A2E49ABC}"/>
                </a:ext>
              </a:extLst>
            </p:cNvPr>
            <p:cNvSpPr/>
            <p:nvPr/>
          </p:nvSpPr>
          <p:spPr>
            <a:xfrm flipH="1">
              <a:off x="5508892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3" name="직선 연결선 140">
              <a:extLst>
                <a:ext uri="{FF2B5EF4-FFF2-40B4-BE49-F238E27FC236}">
                  <a16:creationId xmlns:a16="http://schemas.microsoft.com/office/drawing/2014/main" id="{C432A24B-74CE-8F12-8183-4BA812DFC34D}"/>
                </a:ext>
              </a:extLst>
            </p:cNvPr>
            <p:cNvSpPr/>
            <p:nvPr/>
          </p:nvSpPr>
          <p:spPr>
            <a:xfrm flipH="1">
              <a:off x="6427681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4" name="직선 연결선 141">
              <a:extLst>
                <a:ext uri="{FF2B5EF4-FFF2-40B4-BE49-F238E27FC236}">
                  <a16:creationId xmlns:a16="http://schemas.microsoft.com/office/drawing/2014/main" id="{C700D460-27F2-7DD2-E449-8538221F45EE}"/>
                </a:ext>
              </a:extLst>
            </p:cNvPr>
            <p:cNvSpPr/>
            <p:nvPr/>
          </p:nvSpPr>
          <p:spPr>
            <a:xfrm flipH="1">
              <a:off x="7346470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5" name="직선 연결선 142">
              <a:extLst>
                <a:ext uri="{FF2B5EF4-FFF2-40B4-BE49-F238E27FC236}">
                  <a16:creationId xmlns:a16="http://schemas.microsoft.com/office/drawing/2014/main" id="{5EFE0AD5-2095-34D3-6041-15E70E4846FF}"/>
                </a:ext>
              </a:extLst>
            </p:cNvPr>
            <p:cNvSpPr/>
            <p:nvPr/>
          </p:nvSpPr>
          <p:spPr>
            <a:xfrm flipH="1">
              <a:off x="8263978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6" name="직선 연결선 143">
              <a:extLst>
                <a:ext uri="{FF2B5EF4-FFF2-40B4-BE49-F238E27FC236}">
                  <a16:creationId xmlns:a16="http://schemas.microsoft.com/office/drawing/2014/main" id="{794D44ED-AA0B-B3CB-DFD5-3FBA9B5B0A18}"/>
                </a:ext>
              </a:extLst>
            </p:cNvPr>
            <p:cNvSpPr/>
            <p:nvPr/>
          </p:nvSpPr>
          <p:spPr>
            <a:xfrm flipH="1">
              <a:off x="9182767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7" name="직선 연결선 144">
              <a:extLst>
                <a:ext uri="{FF2B5EF4-FFF2-40B4-BE49-F238E27FC236}">
                  <a16:creationId xmlns:a16="http://schemas.microsoft.com/office/drawing/2014/main" id="{85CF90C8-7835-1FB3-1BDB-CB0A85CF1CDF}"/>
                </a:ext>
              </a:extLst>
            </p:cNvPr>
            <p:cNvSpPr/>
            <p:nvPr/>
          </p:nvSpPr>
          <p:spPr>
            <a:xfrm flipH="1">
              <a:off x="10100276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  <p:sp>
          <p:nvSpPr>
            <p:cNvPr id="1108" name="직선 연결선 145">
              <a:extLst>
                <a:ext uri="{FF2B5EF4-FFF2-40B4-BE49-F238E27FC236}">
                  <a16:creationId xmlns:a16="http://schemas.microsoft.com/office/drawing/2014/main" id="{D57D9E00-053D-1F45-2312-EFA039144E9A}"/>
                </a:ext>
              </a:extLst>
            </p:cNvPr>
            <p:cNvSpPr/>
            <p:nvPr/>
          </p:nvSpPr>
          <p:spPr>
            <a:xfrm flipH="1">
              <a:off x="11019065" y="-1"/>
              <a:ext cx="0" cy="5894223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45714" tIns="45714" rIns="45714" bIns="45714"/>
            <a:lstStyle/>
            <a:p>
              <a:pPr defTabSz="1219075"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elvetica"/>
              </a:endParaRPr>
            </a:p>
          </p:txBody>
        </p:sp>
      </p:grpSp>
      <p:grpSp>
        <p:nvGrpSpPr>
          <p:cNvPr id="1109" name="그룹 2255">
            <a:extLst>
              <a:ext uri="{FF2B5EF4-FFF2-40B4-BE49-F238E27FC236}">
                <a16:creationId xmlns:a16="http://schemas.microsoft.com/office/drawing/2014/main" id="{D4352B6D-35FF-0E8C-0212-0186A851164B}"/>
              </a:ext>
            </a:extLst>
          </p:cNvPr>
          <p:cNvGrpSpPr>
            <a:grpSpLocks/>
          </p:cNvGrpSpPr>
          <p:nvPr/>
        </p:nvGrpSpPr>
        <p:grpSpPr bwMode="auto">
          <a:xfrm>
            <a:off x="3215897" y="1670999"/>
            <a:ext cx="647416" cy="803527"/>
            <a:chOff x="3531511" y="3352664"/>
            <a:chExt cx="648000" cy="803663"/>
          </a:xfrm>
        </p:grpSpPr>
        <p:sp>
          <p:nvSpPr>
            <p:cNvPr id="1110" name="テキスト ボックス 3">
              <a:extLst>
                <a:ext uri="{FF2B5EF4-FFF2-40B4-BE49-F238E27FC236}">
                  <a16:creationId xmlns:a16="http://schemas.microsoft.com/office/drawing/2014/main" id="{9525D54A-2253-03D7-5FB9-7ED9A8966B80}"/>
                </a:ext>
              </a:extLst>
            </p:cNvPr>
            <p:cNvSpPr txBox="1"/>
            <p:nvPr/>
          </p:nvSpPr>
          <p:spPr>
            <a:xfrm>
              <a:off x="3590905" y="3977155"/>
              <a:ext cx="562510" cy="179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 STAND 4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111" name="그림 1110" descr="장치, 팬, 기계식 선풍기, 원이(가) 표시된 사진&#10;&#10;자동 생성된 설명">
              <a:extLst>
                <a:ext uri="{FF2B5EF4-FFF2-40B4-BE49-F238E27FC236}">
                  <a16:creationId xmlns:a16="http://schemas.microsoft.com/office/drawing/2014/main" id="{E7D397CB-582A-146C-DB62-1A575A998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3531511" y="3352664"/>
              <a:ext cx="648000" cy="64752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1112" name="화살표: 오른쪽 35">
            <a:extLst>
              <a:ext uri="{FF2B5EF4-FFF2-40B4-BE49-F238E27FC236}">
                <a16:creationId xmlns:a16="http://schemas.microsoft.com/office/drawing/2014/main" id="{EEACCCA4-5B11-8BA7-568D-573C4F068E85}"/>
              </a:ext>
            </a:extLst>
          </p:cNvPr>
          <p:cNvSpPr/>
          <p:nvPr/>
        </p:nvSpPr>
        <p:spPr>
          <a:xfrm>
            <a:off x="0" y="3412368"/>
            <a:ext cx="12206785" cy="1896186"/>
          </a:xfrm>
          <a:prstGeom prst="rightArrow">
            <a:avLst>
              <a:gd name="adj1" fmla="val 74777"/>
              <a:gd name="adj2" fmla="val 28328"/>
            </a:avLst>
          </a:prstGeom>
          <a:solidFill>
            <a:srgbClr val="FC7D14">
              <a:alpha val="18000"/>
            </a:srgbClr>
          </a:solidFill>
          <a:ln w="12700">
            <a:miter lim="400000"/>
          </a:ln>
        </p:spPr>
        <p:txBody>
          <a:bodyPr lIns="45714" tIns="45714" rIns="45714" bIns="45714" anchor="ctr"/>
          <a:lstStyle/>
          <a:p>
            <a:pPr algn="ctr" defTabSz="91433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451" kern="0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맑은 고딕"/>
            </a:endParaRPr>
          </a:p>
        </p:txBody>
      </p:sp>
      <p:grpSp>
        <p:nvGrpSpPr>
          <p:cNvPr id="1113" name="그룹 2250">
            <a:extLst>
              <a:ext uri="{FF2B5EF4-FFF2-40B4-BE49-F238E27FC236}">
                <a16:creationId xmlns:a16="http://schemas.microsoft.com/office/drawing/2014/main" id="{C5307EEE-9A8B-CE7D-D232-923B31CC3579}"/>
              </a:ext>
            </a:extLst>
          </p:cNvPr>
          <p:cNvGrpSpPr>
            <a:grpSpLocks/>
          </p:cNvGrpSpPr>
          <p:nvPr/>
        </p:nvGrpSpPr>
        <p:grpSpPr bwMode="auto">
          <a:xfrm>
            <a:off x="2166725" y="3558226"/>
            <a:ext cx="647416" cy="798805"/>
            <a:chOff x="2757659" y="4204841"/>
            <a:chExt cx="648000" cy="799879"/>
          </a:xfrm>
        </p:grpSpPr>
        <p:sp>
          <p:nvSpPr>
            <p:cNvPr id="1114" name="テキスト ボックス 3">
              <a:extLst>
                <a:ext uri="{FF2B5EF4-FFF2-40B4-BE49-F238E27FC236}">
                  <a16:creationId xmlns:a16="http://schemas.microsoft.com/office/drawing/2014/main" id="{5E2F7BA7-F820-4755-B064-DCF4A69B1693}"/>
                </a:ext>
              </a:extLst>
            </p:cNvPr>
            <p:cNvSpPr txBox="1"/>
            <p:nvPr/>
          </p:nvSpPr>
          <p:spPr>
            <a:xfrm>
              <a:off x="2896663" y="4819816"/>
              <a:ext cx="376394" cy="184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defPPr>
                <a:defRPr lang="ko-KR"/>
              </a:defPPr>
              <a:lvl1pPr marR="0" lvl="0" indent="0" algn="ctr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600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defRPr>
              </a:lvl1pPr>
            </a:lstStyle>
            <a:p>
              <a:pPr eaLnBrk="1">
                <a:defRPr/>
              </a:pPr>
              <a:r>
                <a:rPr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FAN C</a:t>
              </a:r>
              <a:r>
                <a:rPr 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 </a:t>
              </a:r>
              <a:r>
                <a:rPr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2</a:t>
              </a:r>
            </a:p>
          </p:txBody>
        </p:sp>
        <p:pic>
          <p:nvPicPr>
            <p:cNvPr id="1115" name="그림 1114">
              <a:extLst>
                <a:ext uri="{FF2B5EF4-FFF2-40B4-BE49-F238E27FC236}">
                  <a16:creationId xmlns:a16="http://schemas.microsoft.com/office/drawing/2014/main" id="{823EDA3E-33E3-F5D0-903A-63FA44D7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757659" y="4204841"/>
              <a:ext cx="648000" cy="648286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116" name="그룹 29">
            <a:extLst>
              <a:ext uri="{FF2B5EF4-FFF2-40B4-BE49-F238E27FC236}">
                <a16:creationId xmlns:a16="http://schemas.microsoft.com/office/drawing/2014/main" id="{9228ACE8-437E-02ED-DA67-BCB68ABCDD98}"/>
              </a:ext>
            </a:extLst>
          </p:cNvPr>
          <p:cNvGrpSpPr>
            <a:grpSpLocks/>
          </p:cNvGrpSpPr>
          <p:nvPr/>
        </p:nvGrpSpPr>
        <p:grpSpPr bwMode="auto">
          <a:xfrm>
            <a:off x="882781" y="1186076"/>
            <a:ext cx="10557696" cy="376612"/>
            <a:chOff x="3192" y="0"/>
            <a:chExt cx="10559611" cy="376127"/>
          </a:xfrm>
        </p:grpSpPr>
        <p:sp>
          <p:nvSpPr>
            <p:cNvPr id="1117" name="テキスト ボックス 3">
              <a:extLst>
                <a:ext uri="{FF2B5EF4-FFF2-40B4-BE49-F238E27FC236}">
                  <a16:creationId xmlns:a16="http://schemas.microsoft.com/office/drawing/2014/main" id="{6C9CAFBC-F7EE-377D-D13C-68E8C583E762}"/>
                </a:ext>
              </a:extLst>
            </p:cNvPr>
            <p:cNvSpPr txBox="1"/>
            <p:nvPr/>
          </p:nvSpPr>
          <p:spPr>
            <a:xfrm>
              <a:off x="116717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</a:p>
          </p:txBody>
        </p:sp>
        <p:sp>
          <p:nvSpPr>
            <p:cNvPr id="1118" name="テキスト ボックス 3">
              <a:extLst>
                <a:ext uri="{FF2B5EF4-FFF2-40B4-BE49-F238E27FC236}">
                  <a16:creationId xmlns:a16="http://schemas.microsoft.com/office/drawing/2014/main" id="{EB08EDAE-B953-8C40-ED1B-F1313E154629}"/>
                </a:ext>
              </a:extLst>
            </p:cNvPr>
            <p:cNvSpPr txBox="1"/>
            <p:nvPr/>
          </p:nvSpPr>
          <p:spPr>
            <a:xfrm>
              <a:off x="1042587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</a:t>
              </a:r>
            </a:p>
          </p:txBody>
        </p:sp>
        <p:sp>
          <p:nvSpPr>
            <p:cNvPr id="1119" name="テキスト ボックス 3">
              <a:extLst>
                <a:ext uri="{FF2B5EF4-FFF2-40B4-BE49-F238E27FC236}">
                  <a16:creationId xmlns:a16="http://schemas.microsoft.com/office/drawing/2014/main" id="{7FD4DE47-EE54-1772-C732-F5CE07CE67BC}"/>
                </a:ext>
              </a:extLst>
            </p:cNvPr>
            <p:cNvSpPr txBox="1"/>
            <p:nvPr/>
          </p:nvSpPr>
          <p:spPr>
            <a:xfrm>
              <a:off x="1967818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</a:p>
          </p:txBody>
        </p:sp>
        <p:sp>
          <p:nvSpPr>
            <p:cNvPr id="1120" name="テキスト ボックス 3">
              <a:extLst>
                <a:ext uri="{FF2B5EF4-FFF2-40B4-BE49-F238E27FC236}">
                  <a16:creationId xmlns:a16="http://schemas.microsoft.com/office/drawing/2014/main" id="{767876FC-F3DA-4636-89C4-6B252805119C}"/>
                </a:ext>
              </a:extLst>
            </p:cNvPr>
            <p:cNvSpPr txBox="1"/>
            <p:nvPr/>
          </p:nvSpPr>
          <p:spPr>
            <a:xfrm>
              <a:off x="2882169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4</a:t>
              </a:r>
            </a:p>
          </p:txBody>
        </p:sp>
        <p:sp>
          <p:nvSpPr>
            <p:cNvPr id="1121" name="テキスト ボックス 3">
              <a:extLst>
                <a:ext uri="{FF2B5EF4-FFF2-40B4-BE49-F238E27FC236}">
                  <a16:creationId xmlns:a16="http://schemas.microsoft.com/office/drawing/2014/main" id="{30FE4A11-A254-9700-DED7-B83DB8B4B745}"/>
                </a:ext>
              </a:extLst>
            </p:cNvPr>
            <p:cNvSpPr txBox="1"/>
            <p:nvPr/>
          </p:nvSpPr>
          <p:spPr>
            <a:xfrm>
              <a:off x="3792044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5</a:t>
              </a:r>
            </a:p>
          </p:txBody>
        </p:sp>
        <p:sp>
          <p:nvSpPr>
            <p:cNvPr id="1122" name="テキスト ボックス 3">
              <a:extLst>
                <a:ext uri="{FF2B5EF4-FFF2-40B4-BE49-F238E27FC236}">
                  <a16:creationId xmlns:a16="http://schemas.microsoft.com/office/drawing/2014/main" id="{20D6A800-31DC-3152-DB5F-14F8F08154C1}"/>
                </a:ext>
              </a:extLst>
            </p:cNvPr>
            <p:cNvSpPr txBox="1"/>
            <p:nvPr/>
          </p:nvSpPr>
          <p:spPr>
            <a:xfrm>
              <a:off x="4712154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6</a:t>
              </a:r>
            </a:p>
          </p:txBody>
        </p:sp>
        <p:sp>
          <p:nvSpPr>
            <p:cNvPr id="1123" name="テキスト ボックス 3">
              <a:extLst>
                <a:ext uri="{FF2B5EF4-FFF2-40B4-BE49-F238E27FC236}">
                  <a16:creationId xmlns:a16="http://schemas.microsoft.com/office/drawing/2014/main" id="{F3D470EE-C544-A38D-C0F8-3FCBCEE511C3}"/>
                </a:ext>
              </a:extLst>
            </p:cNvPr>
            <p:cNvSpPr txBox="1"/>
            <p:nvPr/>
          </p:nvSpPr>
          <p:spPr>
            <a:xfrm>
              <a:off x="5638664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7</a:t>
              </a:r>
            </a:p>
          </p:txBody>
        </p:sp>
        <p:sp>
          <p:nvSpPr>
            <p:cNvPr id="1124" name="テキスト ボックス 3">
              <a:extLst>
                <a:ext uri="{FF2B5EF4-FFF2-40B4-BE49-F238E27FC236}">
                  <a16:creationId xmlns:a16="http://schemas.microsoft.com/office/drawing/2014/main" id="{C0E466F7-F472-DAC4-C8AA-912A96AB498C}"/>
                </a:ext>
              </a:extLst>
            </p:cNvPr>
            <p:cNvSpPr txBox="1"/>
            <p:nvPr/>
          </p:nvSpPr>
          <p:spPr>
            <a:xfrm>
              <a:off x="6545980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8</a:t>
              </a:r>
            </a:p>
          </p:txBody>
        </p:sp>
        <p:sp>
          <p:nvSpPr>
            <p:cNvPr id="1125" name="テキスト ボックス 3">
              <a:extLst>
                <a:ext uri="{FF2B5EF4-FFF2-40B4-BE49-F238E27FC236}">
                  <a16:creationId xmlns:a16="http://schemas.microsoft.com/office/drawing/2014/main" id="{0E02D33C-C6A1-300B-8AC7-7D745F647877}"/>
                </a:ext>
              </a:extLst>
            </p:cNvPr>
            <p:cNvSpPr txBox="1"/>
            <p:nvPr/>
          </p:nvSpPr>
          <p:spPr>
            <a:xfrm>
              <a:off x="7477609" y="0"/>
              <a:ext cx="177315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9</a:t>
              </a:r>
            </a:p>
          </p:txBody>
        </p:sp>
        <p:sp>
          <p:nvSpPr>
            <p:cNvPr id="1126" name="テキスト ボックス 3">
              <a:extLst>
                <a:ext uri="{FF2B5EF4-FFF2-40B4-BE49-F238E27FC236}">
                  <a16:creationId xmlns:a16="http://schemas.microsoft.com/office/drawing/2014/main" id="{D7114416-5DBE-57AF-AD65-5B1DE2809859}"/>
                </a:ext>
              </a:extLst>
            </p:cNvPr>
            <p:cNvSpPr txBox="1"/>
            <p:nvPr/>
          </p:nvSpPr>
          <p:spPr>
            <a:xfrm>
              <a:off x="8344353" y="0"/>
              <a:ext cx="262289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10</a:t>
              </a:r>
            </a:p>
          </p:txBody>
        </p:sp>
        <p:sp>
          <p:nvSpPr>
            <p:cNvPr id="1127" name="テキスト ボックス 3">
              <a:extLst>
                <a:ext uri="{FF2B5EF4-FFF2-40B4-BE49-F238E27FC236}">
                  <a16:creationId xmlns:a16="http://schemas.microsoft.com/office/drawing/2014/main" id="{84820892-AB6D-6414-153A-1772D8A0B14B}"/>
                </a:ext>
              </a:extLst>
            </p:cNvPr>
            <p:cNvSpPr txBox="1"/>
            <p:nvPr/>
          </p:nvSpPr>
          <p:spPr>
            <a:xfrm>
              <a:off x="9265743" y="0"/>
              <a:ext cx="262289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11</a:t>
              </a:r>
            </a:p>
          </p:txBody>
        </p:sp>
        <p:sp>
          <p:nvSpPr>
            <p:cNvPr id="1128" name="テキスト ボックス 3">
              <a:extLst>
                <a:ext uri="{FF2B5EF4-FFF2-40B4-BE49-F238E27FC236}">
                  <a16:creationId xmlns:a16="http://schemas.microsoft.com/office/drawing/2014/main" id="{2010CE55-8553-A606-44A9-2375ECA4D771}"/>
                </a:ext>
              </a:extLst>
            </p:cNvPr>
            <p:cNvSpPr txBox="1"/>
            <p:nvPr/>
          </p:nvSpPr>
          <p:spPr>
            <a:xfrm>
              <a:off x="10176258" y="0"/>
              <a:ext cx="262289" cy="276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1200" b="1">
                  <a:solidFill>
                    <a:srgbClr val="404040"/>
                  </a:solidFill>
                  <a:latin typeface="나눔스퀘어OTF ExtraBold"/>
                  <a:ea typeface="나눔스퀘어OTF ExtraBold"/>
                  <a:cs typeface="나눔스퀘어OTF ExtraBold"/>
                  <a:sym typeface="나눔스퀘어OTF ExtraBold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12</a:t>
              </a:r>
            </a:p>
          </p:txBody>
        </p:sp>
        <p:sp>
          <p:nvSpPr>
            <p:cNvPr id="1129" name="テキスト ボックス 3">
              <a:extLst>
                <a:ext uri="{FF2B5EF4-FFF2-40B4-BE49-F238E27FC236}">
                  <a16:creationId xmlns:a16="http://schemas.microsoft.com/office/drawing/2014/main" id="{905C7882-3E83-DA2A-D944-53465951F361}"/>
                </a:ext>
              </a:extLst>
            </p:cNvPr>
            <p:cNvSpPr txBox="1"/>
            <p:nvPr/>
          </p:nvSpPr>
          <p:spPr>
            <a:xfrm>
              <a:off x="3192" y="176340"/>
              <a:ext cx="414602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January</a:t>
              </a:r>
            </a:p>
          </p:txBody>
        </p:sp>
        <p:sp>
          <p:nvSpPr>
            <p:cNvPr id="1130" name="テキスト ボックス 3">
              <a:extLst>
                <a:ext uri="{FF2B5EF4-FFF2-40B4-BE49-F238E27FC236}">
                  <a16:creationId xmlns:a16="http://schemas.microsoft.com/office/drawing/2014/main" id="{11008319-000B-EB33-F90E-1175886047EA}"/>
                </a:ext>
              </a:extLst>
            </p:cNvPr>
            <p:cNvSpPr txBox="1"/>
            <p:nvPr/>
          </p:nvSpPr>
          <p:spPr>
            <a:xfrm>
              <a:off x="900702" y="176340"/>
              <a:ext cx="454685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February</a:t>
              </a:r>
            </a:p>
          </p:txBody>
        </p:sp>
        <p:sp>
          <p:nvSpPr>
            <p:cNvPr id="1131" name="テキスト ボックス 3">
              <a:extLst>
                <a:ext uri="{FF2B5EF4-FFF2-40B4-BE49-F238E27FC236}">
                  <a16:creationId xmlns:a16="http://schemas.microsoft.com/office/drawing/2014/main" id="{5E7A0866-5AB7-2766-5A08-7529824CA879}"/>
                </a:ext>
              </a:extLst>
            </p:cNvPr>
            <p:cNvSpPr txBox="1"/>
            <p:nvPr/>
          </p:nvSpPr>
          <p:spPr>
            <a:xfrm>
              <a:off x="1873083" y="176340"/>
              <a:ext cx="348867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March</a:t>
              </a:r>
            </a:p>
          </p:txBody>
        </p:sp>
        <p:sp>
          <p:nvSpPr>
            <p:cNvPr id="1132" name="テキスト ボックス 3">
              <a:extLst>
                <a:ext uri="{FF2B5EF4-FFF2-40B4-BE49-F238E27FC236}">
                  <a16:creationId xmlns:a16="http://schemas.microsoft.com/office/drawing/2014/main" id="{E2683BD3-58A9-16AE-F748-6713E216022C}"/>
                </a:ext>
              </a:extLst>
            </p:cNvPr>
            <p:cNvSpPr txBox="1"/>
            <p:nvPr/>
          </p:nvSpPr>
          <p:spPr>
            <a:xfrm>
              <a:off x="2834232" y="176340"/>
              <a:ext cx="271908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April</a:t>
              </a:r>
            </a:p>
          </p:txBody>
        </p:sp>
        <p:sp>
          <p:nvSpPr>
            <p:cNvPr id="1133" name="テキスト ボックス 3">
              <a:extLst>
                <a:ext uri="{FF2B5EF4-FFF2-40B4-BE49-F238E27FC236}">
                  <a16:creationId xmlns:a16="http://schemas.microsoft.com/office/drawing/2014/main" id="{9C29D302-EAAB-E59D-4DCD-B849CD457907}"/>
                </a:ext>
              </a:extLst>
            </p:cNvPr>
            <p:cNvSpPr txBox="1"/>
            <p:nvPr/>
          </p:nvSpPr>
          <p:spPr>
            <a:xfrm>
              <a:off x="3753071" y="176340"/>
              <a:ext cx="265495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May</a:t>
              </a:r>
            </a:p>
          </p:txBody>
        </p:sp>
        <p:sp>
          <p:nvSpPr>
            <p:cNvPr id="1134" name="テキスト ボックス 3">
              <a:extLst>
                <a:ext uri="{FF2B5EF4-FFF2-40B4-BE49-F238E27FC236}">
                  <a16:creationId xmlns:a16="http://schemas.microsoft.com/office/drawing/2014/main" id="{9655C86D-157A-7082-6356-B4CDDE43A9CD}"/>
                </a:ext>
              </a:extLst>
            </p:cNvPr>
            <p:cNvSpPr txBox="1"/>
            <p:nvPr/>
          </p:nvSpPr>
          <p:spPr>
            <a:xfrm>
              <a:off x="4653642" y="176340"/>
              <a:ext cx="287942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June</a:t>
              </a:r>
            </a:p>
          </p:txBody>
        </p:sp>
        <p:sp>
          <p:nvSpPr>
            <p:cNvPr id="1135" name="テキスト ボックス 3">
              <a:extLst>
                <a:ext uri="{FF2B5EF4-FFF2-40B4-BE49-F238E27FC236}">
                  <a16:creationId xmlns:a16="http://schemas.microsoft.com/office/drawing/2014/main" id="{03F1D65E-5E93-FF39-D91E-9BDC7EA5A456}"/>
                </a:ext>
              </a:extLst>
            </p:cNvPr>
            <p:cNvSpPr txBox="1"/>
            <p:nvPr/>
          </p:nvSpPr>
          <p:spPr>
            <a:xfrm>
              <a:off x="5594265" y="176340"/>
              <a:ext cx="255876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July</a:t>
              </a:r>
            </a:p>
          </p:txBody>
        </p:sp>
        <p:sp>
          <p:nvSpPr>
            <p:cNvPr id="1136" name="テキスト ボックス 3">
              <a:extLst>
                <a:ext uri="{FF2B5EF4-FFF2-40B4-BE49-F238E27FC236}">
                  <a16:creationId xmlns:a16="http://schemas.microsoft.com/office/drawing/2014/main" id="{AC59D804-9356-4104-FD41-85F13DA0D07D}"/>
                </a:ext>
              </a:extLst>
            </p:cNvPr>
            <p:cNvSpPr txBox="1"/>
            <p:nvPr/>
          </p:nvSpPr>
          <p:spPr>
            <a:xfrm>
              <a:off x="6446575" y="176340"/>
              <a:ext cx="376123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August</a:t>
              </a:r>
            </a:p>
          </p:txBody>
        </p:sp>
        <p:sp>
          <p:nvSpPr>
            <p:cNvPr id="1137" name="テキスト ボックス 3">
              <a:extLst>
                <a:ext uri="{FF2B5EF4-FFF2-40B4-BE49-F238E27FC236}">
                  <a16:creationId xmlns:a16="http://schemas.microsoft.com/office/drawing/2014/main" id="{626BB626-3448-759D-92AC-68C72EE2F66D}"/>
                </a:ext>
              </a:extLst>
            </p:cNvPr>
            <p:cNvSpPr txBox="1"/>
            <p:nvPr/>
          </p:nvSpPr>
          <p:spPr>
            <a:xfrm>
              <a:off x="7291478" y="176340"/>
              <a:ext cx="538056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September</a:t>
              </a:r>
            </a:p>
          </p:txBody>
        </p:sp>
        <p:sp>
          <p:nvSpPr>
            <p:cNvPr id="1138" name="テキスト ボックス 3">
              <a:extLst>
                <a:ext uri="{FF2B5EF4-FFF2-40B4-BE49-F238E27FC236}">
                  <a16:creationId xmlns:a16="http://schemas.microsoft.com/office/drawing/2014/main" id="{67EDEBEE-BCAD-6A1B-6F67-54B2F218FB5C}"/>
                </a:ext>
              </a:extLst>
            </p:cNvPr>
            <p:cNvSpPr txBox="1"/>
            <p:nvPr/>
          </p:nvSpPr>
          <p:spPr>
            <a:xfrm>
              <a:off x="8263549" y="176340"/>
              <a:ext cx="422619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October</a:t>
              </a:r>
            </a:p>
          </p:txBody>
        </p:sp>
        <p:sp>
          <p:nvSpPr>
            <p:cNvPr id="1139" name="テキスト ボックス 3">
              <a:extLst>
                <a:ext uri="{FF2B5EF4-FFF2-40B4-BE49-F238E27FC236}">
                  <a16:creationId xmlns:a16="http://schemas.microsoft.com/office/drawing/2014/main" id="{854F2E16-741C-17CD-0DC0-7DB1FC82CE51}"/>
                </a:ext>
              </a:extLst>
            </p:cNvPr>
            <p:cNvSpPr txBox="1"/>
            <p:nvPr/>
          </p:nvSpPr>
          <p:spPr>
            <a:xfrm>
              <a:off x="9139084" y="176340"/>
              <a:ext cx="515610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November</a:t>
              </a:r>
            </a:p>
          </p:txBody>
        </p:sp>
        <p:sp>
          <p:nvSpPr>
            <p:cNvPr id="1140" name="テキスト ボックス 3">
              <a:extLst>
                <a:ext uri="{FF2B5EF4-FFF2-40B4-BE49-F238E27FC236}">
                  <a16:creationId xmlns:a16="http://schemas.microsoft.com/office/drawing/2014/main" id="{AF12EEC6-5D79-B446-0830-793802D0ED7F}"/>
                </a:ext>
              </a:extLst>
            </p:cNvPr>
            <p:cNvSpPr txBox="1"/>
            <p:nvPr/>
          </p:nvSpPr>
          <p:spPr>
            <a:xfrm>
              <a:off x="10052003" y="176340"/>
              <a:ext cx="510800" cy="19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algn="ctr" defTabSz="914400">
                <a:defRPr sz="700">
                  <a:solidFill>
                    <a:srgbClr val="595959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/>
              </a:pPr>
              <a:r>
                <a:rPr kern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December</a:t>
              </a:r>
            </a:p>
          </p:txBody>
        </p:sp>
      </p:grpSp>
      <p:sp>
        <p:nvSpPr>
          <p:cNvPr id="1141" name="テキスト ボックス 3">
            <a:extLst>
              <a:ext uri="{FF2B5EF4-FFF2-40B4-BE49-F238E27FC236}">
                <a16:creationId xmlns:a16="http://schemas.microsoft.com/office/drawing/2014/main" id="{0E380F7C-B76E-B7D6-C99D-BD8D38428711}"/>
              </a:ext>
            </a:extLst>
          </p:cNvPr>
          <p:cNvSpPr txBox="1"/>
          <p:nvPr/>
        </p:nvSpPr>
        <p:spPr>
          <a:xfrm>
            <a:off x="54068" y="1216784"/>
            <a:ext cx="529943" cy="303160"/>
          </a:xfrm>
          <a:prstGeom prst="rect">
            <a:avLst/>
          </a:prstGeom>
          <a:ln w="12700">
            <a:miter lim="400000"/>
          </a:ln>
        </p:spPr>
        <p:txBody>
          <a:bodyPr wrap="none" lIns="45715" rIns="4571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737006"/>
            <a:r>
              <a:rPr lang="ko-KR" altLang="ko-KR" sz="1370" b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202</a:t>
            </a:r>
            <a:r>
              <a:rPr lang="en-US" altLang="ko-KR" sz="1370" b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4</a:t>
            </a:r>
            <a:endParaRPr lang="ko-KR" altLang="ko-KR" sz="1370" b="1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나눔스퀘어OTF ExtraBold" panose="020B0600000101010101" pitchFamily="34" charset="-127"/>
            </a:endParaRPr>
          </a:p>
        </p:txBody>
      </p:sp>
      <p:sp>
        <p:nvSpPr>
          <p:cNvPr id="1142" name="テキスト ボックス 3">
            <a:extLst>
              <a:ext uri="{FF2B5EF4-FFF2-40B4-BE49-F238E27FC236}">
                <a16:creationId xmlns:a16="http://schemas.microsoft.com/office/drawing/2014/main" id="{484905FF-0B07-07A5-AE15-E5715969D5C4}"/>
              </a:ext>
            </a:extLst>
          </p:cNvPr>
          <p:cNvSpPr txBox="1"/>
          <p:nvPr/>
        </p:nvSpPr>
        <p:spPr>
          <a:xfrm>
            <a:off x="92691" y="2248043"/>
            <a:ext cx="307125" cy="338554"/>
          </a:xfrm>
          <a:prstGeom prst="rect">
            <a:avLst/>
          </a:prstGeom>
          <a:ln w="12700">
            <a:miter lim="400000"/>
          </a:ln>
        </p:spPr>
        <p:txBody>
          <a:bodyPr wrap="none" lIns="45715" rIns="45715">
            <a:spAutoFit/>
          </a:bodyPr>
          <a:lstStyle>
            <a:lvl1pPr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/>
            <a:r>
              <a:rPr lang="en-US" altLang="ko-KR" sz="8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New</a:t>
            </a:r>
            <a:endParaRPr lang="ko-KR" altLang="ko-KR" sz="8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Roboto Bold" charset="0"/>
            </a:endParaRPr>
          </a:p>
          <a:p>
            <a:pPr eaLnBrk="1"/>
            <a:r>
              <a:rPr lang="en-US" altLang="ko-KR" sz="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Item</a:t>
            </a:r>
            <a:endParaRPr lang="ko-KR" altLang="ko-KR" sz="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나눔스퀘어OTF ExtraBold" panose="020B0600000101010101" pitchFamily="34" charset="-127"/>
            </a:endParaRPr>
          </a:p>
        </p:txBody>
      </p:sp>
      <p:grpSp>
        <p:nvGrpSpPr>
          <p:cNvPr id="1143" name="그룹 2321">
            <a:extLst>
              <a:ext uri="{FF2B5EF4-FFF2-40B4-BE49-F238E27FC236}">
                <a16:creationId xmlns:a16="http://schemas.microsoft.com/office/drawing/2014/main" id="{D8E41F62-F636-7767-FAC8-8F19EB333936}"/>
              </a:ext>
            </a:extLst>
          </p:cNvPr>
          <p:cNvGrpSpPr>
            <a:grpSpLocks/>
          </p:cNvGrpSpPr>
          <p:nvPr/>
        </p:nvGrpSpPr>
        <p:grpSpPr bwMode="auto">
          <a:xfrm>
            <a:off x="9159070" y="2468112"/>
            <a:ext cx="657651" cy="795850"/>
            <a:chOff x="7880468" y="1812332"/>
            <a:chExt cx="657981" cy="796259"/>
          </a:xfrm>
        </p:grpSpPr>
        <p:pic>
          <p:nvPicPr>
            <p:cNvPr id="1144" name="그림 1143">
              <a:extLst>
                <a:ext uri="{FF2B5EF4-FFF2-40B4-BE49-F238E27FC236}">
                  <a16:creationId xmlns:a16="http://schemas.microsoft.com/office/drawing/2014/main" id="{E2A08568-DC84-FFE0-316F-E7D0523F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880468" y="1812332"/>
              <a:ext cx="657981" cy="657989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45" name="テキスト ボックス 3">
              <a:extLst>
                <a:ext uri="{FF2B5EF4-FFF2-40B4-BE49-F238E27FC236}">
                  <a16:creationId xmlns:a16="http://schemas.microsoft.com/office/drawing/2014/main" id="{DE1C60D2-080F-9B6A-EC2B-CC12AF521C79}"/>
                </a:ext>
              </a:extLst>
            </p:cNvPr>
            <p:cNvSpPr txBox="1"/>
            <p:nvPr/>
          </p:nvSpPr>
          <p:spPr>
            <a:xfrm>
              <a:off x="7942602" y="2429357"/>
              <a:ext cx="522191" cy="17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3535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MIST STEAM</a:t>
              </a:r>
              <a:endParaRPr lang="ko-KR" altLang="ko-KR" sz="564">
                <a:solidFill>
                  <a:srgbClr val="ED7D3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sp>
        <p:nvSpPr>
          <p:cNvPr id="1146" name="テキスト ボックス 3">
            <a:extLst>
              <a:ext uri="{FF2B5EF4-FFF2-40B4-BE49-F238E27FC236}">
                <a16:creationId xmlns:a16="http://schemas.microsoft.com/office/drawing/2014/main" id="{80CBD968-2290-C0E9-F2A4-32A028A08274}"/>
              </a:ext>
            </a:extLst>
          </p:cNvPr>
          <p:cNvSpPr txBox="1"/>
          <p:nvPr/>
        </p:nvSpPr>
        <p:spPr>
          <a:xfrm>
            <a:off x="92691" y="4048268"/>
            <a:ext cx="589840" cy="461665"/>
          </a:xfrm>
          <a:prstGeom prst="rect">
            <a:avLst/>
          </a:prstGeom>
          <a:ln w="12700">
            <a:miter lim="400000"/>
          </a:ln>
        </p:spPr>
        <p:txBody>
          <a:bodyPr lIns="45715" rIns="45715">
            <a:spAutoFit/>
          </a:bodyPr>
          <a:lstStyle>
            <a:lvl1pPr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1334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133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/>
            <a:r>
              <a:rPr lang="en-US" altLang="ko-KR" sz="800" dirty="0">
                <a:solidFill>
                  <a:srgbClr val="FF66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MMC</a:t>
            </a:r>
          </a:p>
          <a:p>
            <a:pPr eaLnBrk="1"/>
            <a:r>
              <a:rPr lang="en-US" altLang="ko-KR" sz="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Minor</a:t>
            </a:r>
          </a:p>
          <a:p>
            <a:pPr eaLnBrk="1"/>
            <a:r>
              <a:rPr lang="en-US" altLang="ko-KR" sz="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 panose="020B0600000101010101" pitchFamily="34" charset="-127"/>
              </a:rPr>
              <a:t>Charge</a:t>
            </a:r>
            <a:endParaRPr lang="ko-KR" altLang="ko-KR" sz="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나눔스퀘어OTF ExtraBold" panose="020B0600000101010101" pitchFamily="34" charset="-127"/>
            </a:endParaRPr>
          </a:p>
        </p:txBody>
      </p:sp>
      <p:grpSp>
        <p:nvGrpSpPr>
          <p:cNvPr id="1147" name="그룹 2216">
            <a:extLst>
              <a:ext uri="{FF2B5EF4-FFF2-40B4-BE49-F238E27FC236}">
                <a16:creationId xmlns:a16="http://schemas.microsoft.com/office/drawing/2014/main" id="{5608F73A-3AFC-89E5-9427-952079732DA0}"/>
              </a:ext>
            </a:extLst>
          </p:cNvPr>
          <p:cNvGrpSpPr>
            <a:grpSpLocks/>
          </p:cNvGrpSpPr>
          <p:nvPr/>
        </p:nvGrpSpPr>
        <p:grpSpPr bwMode="auto">
          <a:xfrm>
            <a:off x="6304555" y="6030181"/>
            <a:ext cx="647416" cy="806086"/>
            <a:chOff x="6294024" y="5082980"/>
            <a:chExt cx="648000" cy="806533"/>
          </a:xfrm>
        </p:grpSpPr>
        <p:sp>
          <p:nvSpPr>
            <p:cNvPr id="1148" name="テキスト ボックス 3">
              <a:extLst>
                <a:ext uri="{FF2B5EF4-FFF2-40B4-BE49-F238E27FC236}">
                  <a16:creationId xmlns:a16="http://schemas.microsoft.com/office/drawing/2014/main" id="{FD2B478D-56C8-A329-6E18-4ECB732A88CE}"/>
                </a:ext>
              </a:extLst>
            </p:cNvPr>
            <p:cNvSpPr txBox="1"/>
            <p:nvPr/>
          </p:nvSpPr>
          <p:spPr>
            <a:xfrm>
              <a:off x="6433837" y="5710272"/>
              <a:ext cx="368371" cy="17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Z10 PRO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맑은 고딕" panose="020B0503020000020004" pitchFamily="50" charset="-127"/>
              </a:endParaRPr>
            </a:p>
          </p:txBody>
        </p:sp>
        <p:pic>
          <p:nvPicPr>
            <p:cNvPr id="1149" name="그림 1148" descr="텍스트, 정보기기, 전자 기기, 스마트폰이(가) 표시된 사진&#10;&#10;자동 생성된 설명">
              <a:extLst>
                <a:ext uri="{FF2B5EF4-FFF2-40B4-BE49-F238E27FC236}">
                  <a16:creationId xmlns:a16="http://schemas.microsoft.com/office/drawing/2014/main" id="{3A096E49-A966-6447-4372-D7F169209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6294024" y="5082980"/>
              <a:ext cx="648000" cy="647775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150" name="그룹 2424">
            <a:extLst>
              <a:ext uri="{FF2B5EF4-FFF2-40B4-BE49-F238E27FC236}">
                <a16:creationId xmlns:a16="http://schemas.microsoft.com/office/drawing/2014/main" id="{01E48B66-AF7A-5969-6D5E-D6A72D7E250E}"/>
              </a:ext>
            </a:extLst>
          </p:cNvPr>
          <p:cNvGrpSpPr>
            <a:grpSpLocks/>
          </p:cNvGrpSpPr>
          <p:nvPr/>
        </p:nvGrpSpPr>
        <p:grpSpPr bwMode="auto">
          <a:xfrm>
            <a:off x="6319913" y="4313117"/>
            <a:ext cx="646136" cy="794570"/>
            <a:chOff x="6343614" y="4258476"/>
            <a:chExt cx="647048" cy="794366"/>
          </a:xfrm>
        </p:grpSpPr>
        <p:grpSp>
          <p:nvGrpSpPr>
            <p:cNvPr id="1151" name="그룹 2404">
              <a:extLst>
                <a:ext uri="{FF2B5EF4-FFF2-40B4-BE49-F238E27FC236}">
                  <a16:creationId xmlns:a16="http://schemas.microsoft.com/office/drawing/2014/main" id="{3E936D35-C446-5EA7-FF0F-CFCB22041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3614" y="4258476"/>
              <a:ext cx="647048" cy="794366"/>
              <a:chOff x="6343614" y="4258476"/>
              <a:chExt cx="647048" cy="794366"/>
            </a:xfrm>
          </p:grpSpPr>
          <p:sp>
            <p:nvSpPr>
              <p:cNvPr id="1153" name="テキスト ボックス 3">
                <a:extLst>
                  <a:ext uri="{FF2B5EF4-FFF2-40B4-BE49-F238E27FC236}">
                    <a16:creationId xmlns:a16="http://schemas.microsoft.com/office/drawing/2014/main" id="{2AD239D1-7EC5-5489-DEDC-F96EAA514FC8}"/>
                  </a:ext>
                </a:extLst>
              </p:cNvPr>
              <p:cNvSpPr txBox="1"/>
              <p:nvPr/>
            </p:nvSpPr>
            <p:spPr>
              <a:xfrm>
                <a:off x="6350425" y="4873746"/>
                <a:ext cx="633428" cy="1790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5" tIns="45715" rIns="45715" bIns="45715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564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맑은 고딕" panose="020B0503020000020004" pitchFamily="50" charset="-127"/>
                  </a:rPr>
                  <a:t>SPACE ON</a:t>
                </a:r>
                <a:r>
                  <a:rPr lang="en-US" altLang="ko-KR" sz="564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맑은 고딕" panose="020B0503020000020004" pitchFamily="50" charset="-127"/>
                  </a:rPr>
                  <a:t> PLUS</a:t>
                </a:r>
                <a:endParaRPr lang="ko-KR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154" name="타원 1153">
                <a:extLst>
                  <a:ext uri="{FF2B5EF4-FFF2-40B4-BE49-F238E27FC236}">
                    <a16:creationId xmlns:a16="http://schemas.microsoft.com/office/drawing/2014/main" id="{91DA4B9A-CC91-6901-8F37-1956DAE50244}"/>
                  </a:ext>
                </a:extLst>
              </p:cNvPr>
              <p:cNvSpPr/>
              <p:nvPr/>
            </p:nvSpPr>
            <p:spPr>
              <a:xfrm>
                <a:off x="6343614" y="4258476"/>
                <a:ext cx="647048" cy="648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0">
                  <a:defRPr/>
                </a:pPr>
                <a:endParaRPr lang="ko-KR" altLang="en-US" sz="2233" dirty="0">
                  <a:solidFill>
                    <a:prstClr val="whit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pic>
          <p:nvPicPr>
            <p:cNvPr id="1152" name="그림 1151" descr="램프이(가) 표시된 사진&#10;&#10;자동 생성된 설명">
              <a:extLst>
                <a:ext uri="{FF2B5EF4-FFF2-40B4-BE49-F238E27FC236}">
                  <a16:creationId xmlns:a16="http://schemas.microsoft.com/office/drawing/2014/main" id="{541A0DDD-BBFC-D70A-AB56-B2ADD3A08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6544775" y="4293013"/>
              <a:ext cx="244726" cy="584571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155" name="그룹 2233">
            <a:extLst>
              <a:ext uri="{FF2B5EF4-FFF2-40B4-BE49-F238E27FC236}">
                <a16:creationId xmlns:a16="http://schemas.microsoft.com/office/drawing/2014/main" id="{B49F0EE3-0964-D159-40CE-075FE7929341}"/>
              </a:ext>
            </a:extLst>
          </p:cNvPr>
          <p:cNvGrpSpPr>
            <a:grpSpLocks/>
          </p:cNvGrpSpPr>
          <p:nvPr/>
        </p:nvGrpSpPr>
        <p:grpSpPr bwMode="auto">
          <a:xfrm>
            <a:off x="9144996" y="6030180"/>
            <a:ext cx="647416" cy="809924"/>
            <a:chOff x="8837727" y="3404425"/>
            <a:chExt cx="648000" cy="809608"/>
          </a:xfrm>
        </p:grpSpPr>
        <p:pic>
          <p:nvPicPr>
            <p:cNvPr id="1156" name="그림 1155">
              <a:extLst>
                <a:ext uri="{FF2B5EF4-FFF2-40B4-BE49-F238E27FC236}">
                  <a16:creationId xmlns:a16="http://schemas.microsoft.com/office/drawing/2014/main" id="{91EC136D-6E7E-7406-7B1E-A5D101649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8837727" y="3404425"/>
              <a:ext cx="648000" cy="648442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57" name="テキスト ボックス 3">
              <a:extLst>
                <a:ext uri="{FF2B5EF4-FFF2-40B4-BE49-F238E27FC236}">
                  <a16:creationId xmlns:a16="http://schemas.microsoft.com/office/drawing/2014/main" id="{264D0A3D-D000-A522-A4B1-9A73C91716C2}"/>
                </a:ext>
              </a:extLst>
            </p:cNvPr>
            <p:cNvSpPr txBox="1"/>
            <p:nvPr/>
          </p:nvSpPr>
          <p:spPr>
            <a:xfrm>
              <a:off x="9076214" y="4034961"/>
              <a:ext cx="171024" cy="179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A1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58" name="그룹 2234">
            <a:extLst>
              <a:ext uri="{FF2B5EF4-FFF2-40B4-BE49-F238E27FC236}">
                <a16:creationId xmlns:a16="http://schemas.microsoft.com/office/drawing/2014/main" id="{3977422D-DB8B-0A5B-81AC-01B9F175BB72}"/>
              </a:ext>
            </a:extLst>
          </p:cNvPr>
          <p:cNvGrpSpPr>
            <a:grpSpLocks/>
          </p:cNvGrpSpPr>
          <p:nvPr/>
        </p:nvGrpSpPr>
        <p:grpSpPr bwMode="auto">
          <a:xfrm>
            <a:off x="9806485" y="6030180"/>
            <a:ext cx="647416" cy="809924"/>
            <a:chOff x="9388551" y="3404425"/>
            <a:chExt cx="648000" cy="809608"/>
          </a:xfrm>
        </p:grpSpPr>
        <p:pic>
          <p:nvPicPr>
            <p:cNvPr id="1159" name="그림 1158">
              <a:extLst>
                <a:ext uri="{FF2B5EF4-FFF2-40B4-BE49-F238E27FC236}">
                  <a16:creationId xmlns:a16="http://schemas.microsoft.com/office/drawing/2014/main" id="{0048938E-50E3-8648-AE24-13422962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9388551" y="3404425"/>
              <a:ext cx="648000" cy="648442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60" name="テキスト ボックス 3">
              <a:extLst>
                <a:ext uri="{FF2B5EF4-FFF2-40B4-BE49-F238E27FC236}">
                  <a16:creationId xmlns:a16="http://schemas.microsoft.com/office/drawing/2014/main" id="{2307B80E-FA56-24C3-7147-816B966C7FFD}"/>
                </a:ext>
              </a:extLst>
            </p:cNvPr>
            <p:cNvSpPr txBox="1"/>
            <p:nvPr/>
          </p:nvSpPr>
          <p:spPr>
            <a:xfrm>
              <a:off x="9620621" y="4034961"/>
              <a:ext cx="183861" cy="179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A3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61" name="그룹 2413">
            <a:extLst>
              <a:ext uri="{FF2B5EF4-FFF2-40B4-BE49-F238E27FC236}">
                <a16:creationId xmlns:a16="http://schemas.microsoft.com/office/drawing/2014/main" id="{4B193CC8-80B1-20FC-9A11-7AE21064E7E8}"/>
              </a:ext>
            </a:extLst>
          </p:cNvPr>
          <p:cNvGrpSpPr>
            <a:grpSpLocks/>
          </p:cNvGrpSpPr>
          <p:nvPr/>
        </p:nvGrpSpPr>
        <p:grpSpPr bwMode="auto">
          <a:xfrm>
            <a:off x="7868077" y="3564622"/>
            <a:ext cx="647416" cy="794571"/>
            <a:chOff x="7468621" y="4258476"/>
            <a:chExt cx="648000" cy="794366"/>
          </a:xfrm>
        </p:grpSpPr>
        <p:pic>
          <p:nvPicPr>
            <p:cNvPr id="1162" name="그림 1161">
              <a:extLst>
                <a:ext uri="{FF2B5EF4-FFF2-40B4-BE49-F238E27FC236}">
                  <a16:creationId xmlns:a16="http://schemas.microsoft.com/office/drawing/2014/main" id="{07B30E57-61B2-C453-8785-35C18C43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7468621" y="4258476"/>
              <a:ext cx="648000" cy="648528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63" name="テキスト ボックス 3">
              <a:extLst>
                <a:ext uri="{FF2B5EF4-FFF2-40B4-BE49-F238E27FC236}">
                  <a16:creationId xmlns:a16="http://schemas.microsoft.com/office/drawing/2014/main" id="{E692B5DC-2D2C-6D64-1E7A-A81A19375F8A}"/>
                </a:ext>
              </a:extLst>
            </p:cNvPr>
            <p:cNvSpPr txBox="1"/>
            <p:nvPr/>
          </p:nvSpPr>
          <p:spPr>
            <a:xfrm>
              <a:off x="7664592" y="4873746"/>
              <a:ext cx="256061" cy="179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H3 X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맑은 고딕" panose="020B0503020000020004" pitchFamily="50" charset="-127"/>
              </a:endParaRPr>
            </a:p>
          </p:txBody>
        </p:sp>
      </p:grpSp>
      <p:grpSp>
        <p:nvGrpSpPr>
          <p:cNvPr id="1164" name="그룹 2420">
            <a:extLst>
              <a:ext uri="{FF2B5EF4-FFF2-40B4-BE49-F238E27FC236}">
                <a16:creationId xmlns:a16="http://schemas.microsoft.com/office/drawing/2014/main" id="{FAE5C988-10D8-3495-C7F1-D3F5F29B3898}"/>
              </a:ext>
            </a:extLst>
          </p:cNvPr>
          <p:cNvGrpSpPr>
            <a:grpSpLocks/>
          </p:cNvGrpSpPr>
          <p:nvPr/>
        </p:nvGrpSpPr>
        <p:grpSpPr bwMode="auto">
          <a:xfrm>
            <a:off x="8383706" y="3564622"/>
            <a:ext cx="648696" cy="794571"/>
            <a:chOff x="7984879" y="4258476"/>
            <a:chExt cx="648000" cy="794366"/>
          </a:xfrm>
        </p:grpSpPr>
        <p:pic>
          <p:nvPicPr>
            <p:cNvPr id="1165" name="그림 1164">
              <a:extLst>
                <a:ext uri="{FF2B5EF4-FFF2-40B4-BE49-F238E27FC236}">
                  <a16:creationId xmlns:a16="http://schemas.microsoft.com/office/drawing/2014/main" id="{FE2999FF-89CE-4F0B-E040-68F26DDAD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7984879" y="4258476"/>
              <a:ext cx="648000" cy="648528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66" name="テキスト ボックス 3">
              <a:extLst>
                <a:ext uri="{FF2B5EF4-FFF2-40B4-BE49-F238E27FC236}">
                  <a16:creationId xmlns:a16="http://schemas.microsoft.com/office/drawing/2014/main" id="{6C27CB61-2F8D-86D9-3155-E3A9AD7F6C69}"/>
                </a:ext>
              </a:extLst>
            </p:cNvPr>
            <p:cNvSpPr txBox="1"/>
            <p:nvPr/>
          </p:nvSpPr>
          <p:spPr>
            <a:xfrm>
              <a:off x="8181101" y="4873746"/>
              <a:ext cx="255556" cy="179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H2 X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맑은 고딕" panose="020B0503020000020004" pitchFamily="50" charset="-127"/>
              </a:endParaRPr>
            </a:p>
          </p:txBody>
        </p:sp>
      </p:grpSp>
      <p:grpSp>
        <p:nvGrpSpPr>
          <p:cNvPr id="1167" name="그룹 2421">
            <a:extLst>
              <a:ext uri="{FF2B5EF4-FFF2-40B4-BE49-F238E27FC236}">
                <a16:creationId xmlns:a16="http://schemas.microsoft.com/office/drawing/2014/main" id="{CA446A1E-6FB0-5B4B-5DAB-CB35E3487773}"/>
              </a:ext>
            </a:extLst>
          </p:cNvPr>
          <p:cNvGrpSpPr>
            <a:grpSpLocks/>
          </p:cNvGrpSpPr>
          <p:nvPr/>
        </p:nvGrpSpPr>
        <p:grpSpPr bwMode="auto">
          <a:xfrm>
            <a:off x="8413135" y="4313117"/>
            <a:ext cx="647416" cy="794570"/>
            <a:chOff x="8499508" y="4258476"/>
            <a:chExt cx="648000" cy="794366"/>
          </a:xfrm>
        </p:grpSpPr>
        <p:pic>
          <p:nvPicPr>
            <p:cNvPr id="1168" name="그림 1167">
              <a:extLst>
                <a:ext uri="{FF2B5EF4-FFF2-40B4-BE49-F238E27FC236}">
                  <a16:creationId xmlns:a16="http://schemas.microsoft.com/office/drawing/2014/main" id="{19EF8EFC-230E-988C-3850-357C37A4F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8499508" y="4258476"/>
              <a:ext cx="648000" cy="648528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69" name="テキスト ボックス 3">
              <a:extLst>
                <a:ext uri="{FF2B5EF4-FFF2-40B4-BE49-F238E27FC236}">
                  <a16:creationId xmlns:a16="http://schemas.microsoft.com/office/drawing/2014/main" id="{219CE5EE-EB38-E2D2-6206-83B199FA5BBC}"/>
                </a:ext>
              </a:extLst>
            </p:cNvPr>
            <p:cNvSpPr txBox="1"/>
            <p:nvPr/>
          </p:nvSpPr>
          <p:spPr>
            <a:xfrm>
              <a:off x="8562309" y="4873746"/>
              <a:ext cx="522400" cy="179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MIST STAND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맑은 고딕" panose="020B0503020000020004" pitchFamily="50" charset="-127"/>
              </a:endParaRPr>
            </a:p>
          </p:txBody>
        </p:sp>
      </p:grpSp>
      <p:grpSp>
        <p:nvGrpSpPr>
          <p:cNvPr id="1170" name="그룹 2392">
            <a:extLst>
              <a:ext uri="{FF2B5EF4-FFF2-40B4-BE49-F238E27FC236}">
                <a16:creationId xmlns:a16="http://schemas.microsoft.com/office/drawing/2014/main" id="{7C1783FF-15CF-F80D-778C-D955EDE78331}"/>
              </a:ext>
            </a:extLst>
          </p:cNvPr>
          <p:cNvGrpSpPr>
            <a:grpSpLocks/>
          </p:cNvGrpSpPr>
          <p:nvPr/>
        </p:nvGrpSpPr>
        <p:grpSpPr bwMode="auto">
          <a:xfrm>
            <a:off x="1679243" y="5265049"/>
            <a:ext cx="648696" cy="794570"/>
            <a:chOff x="1701385" y="4258476"/>
            <a:chExt cx="648001" cy="794366"/>
          </a:xfrm>
        </p:grpSpPr>
        <p:sp>
          <p:nvSpPr>
            <p:cNvPr id="1171" name="テキスト ボックス 3">
              <a:extLst>
                <a:ext uri="{FF2B5EF4-FFF2-40B4-BE49-F238E27FC236}">
                  <a16:creationId xmlns:a16="http://schemas.microsoft.com/office/drawing/2014/main" id="{78C76AEC-9B6E-648F-2520-9CFC0428CC08}"/>
                </a:ext>
              </a:extLst>
            </p:cNvPr>
            <p:cNvSpPr txBox="1"/>
            <p:nvPr/>
          </p:nvSpPr>
          <p:spPr>
            <a:xfrm>
              <a:off x="1830030" y="4873746"/>
              <a:ext cx="393265" cy="179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DESK 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ON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172" name="그림 215" descr="그림 215">
              <a:extLst>
                <a:ext uri="{FF2B5EF4-FFF2-40B4-BE49-F238E27FC236}">
                  <a16:creationId xmlns:a16="http://schemas.microsoft.com/office/drawing/2014/main" id="{4265D985-F7D5-5328-D55D-987E5283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1701385" y="4258476"/>
              <a:ext cx="648001" cy="64852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173" name="그룹 2175">
            <a:extLst>
              <a:ext uri="{FF2B5EF4-FFF2-40B4-BE49-F238E27FC236}">
                <a16:creationId xmlns:a16="http://schemas.microsoft.com/office/drawing/2014/main" id="{5F4CEFD1-DBB3-7545-FE06-AE6427A41C4B}"/>
              </a:ext>
            </a:extLst>
          </p:cNvPr>
          <p:cNvGrpSpPr>
            <a:grpSpLocks/>
          </p:cNvGrpSpPr>
          <p:nvPr/>
        </p:nvGrpSpPr>
        <p:grpSpPr bwMode="auto">
          <a:xfrm>
            <a:off x="3192866" y="5254813"/>
            <a:ext cx="647416" cy="807364"/>
            <a:chOff x="3257847" y="5082980"/>
            <a:chExt cx="648000" cy="806541"/>
          </a:xfrm>
        </p:grpSpPr>
        <p:pic>
          <p:nvPicPr>
            <p:cNvPr id="1174" name="그림 1173">
              <a:extLst>
                <a:ext uri="{FF2B5EF4-FFF2-40B4-BE49-F238E27FC236}">
                  <a16:creationId xmlns:a16="http://schemas.microsoft.com/office/drawing/2014/main" id="{A5004CED-9A1E-1514-89CC-1896A936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3257847" y="5082980"/>
              <a:ext cx="648000" cy="648033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75" name="テキスト ボックス 3">
              <a:extLst>
                <a:ext uri="{FF2B5EF4-FFF2-40B4-BE49-F238E27FC236}">
                  <a16:creationId xmlns:a16="http://schemas.microsoft.com/office/drawing/2014/main" id="{C77800C8-3342-266C-37D9-B05E982F1071}"/>
                </a:ext>
              </a:extLst>
            </p:cNvPr>
            <p:cNvSpPr txBox="1"/>
            <p:nvPr/>
          </p:nvSpPr>
          <p:spPr>
            <a:xfrm>
              <a:off x="3338297" y="5710562"/>
              <a:ext cx="487101" cy="178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 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BOOST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76" name="그룹 2217">
            <a:extLst>
              <a:ext uri="{FF2B5EF4-FFF2-40B4-BE49-F238E27FC236}">
                <a16:creationId xmlns:a16="http://schemas.microsoft.com/office/drawing/2014/main" id="{A4D834F5-CDC5-C760-C2EE-C8B7EB325849}"/>
              </a:ext>
            </a:extLst>
          </p:cNvPr>
          <p:cNvGrpSpPr>
            <a:grpSpLocks/>
          </p:cNvGrpSpPr>
          <p:nvPr/>
        </p:nvGrpSpPr>
        <p:grpSpPr bwMode="auto">
          <a:xfrm>
            <a:off x="8981223" y="3567186"/>
            <a:ext cx="647416" cy="806086"/>
            <a:chOff x="8140756" y="5082980"/>
            <a:chExt cx="648000" cy="806533"/>
          </a:xfrm>
        </p:grpSpPr>
        <p:pic>
          <p:nvPicPr>
            <p:cNvPr id="1177" name="그림 1176">
              <a:extLst>
                <a:ext uri="{FF2B5EF4-FFF2-40B4-BE49-F238E27FC236}">
                  <a16:creationId xmlns:a16="http://schemas.microsoft.com/office/drawing/2014/main" id="{BAE8B086-D178-2F7A-7D42-56A6B0422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8140756" y="5082980"/>
              <a:ext cx="648000" cy="647775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78" name="テキスト ボックス 3">
              <a:extLst>
                <a:ext uri="{FF2B5EF4-FFF2-40B4-BE49-F238E27FC236}">
                  <a16:creationId xmlns:a16="http://schemas.microsoft.com/office/drawing/2014/main" id="{2D93DD4A-FD1D-DA7B-00C9-D7EF52D22280}"/>
                </a:ext>
              </a:extLst>
            </p:cNvPr>
            <p:cNvSpPr txBox="1"/>
            <p:nvPr/>
          </p:nvSpPr>
          <p:spPr>
            <a:xfrm>
              <a:off x="8195534" y="5710272"/>
              <a:ext cx="538443" cy="17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MIST TOWER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79" name="그룹 2218">
            <a:extLst>
              <a:ext uri="{FF2B5EF4-FFF2-40B4-BE49-F238E27FC236}">
                <a16:creationId xmlns:a16="http://schemas.microsoft.com/office/drawing/2014/main" id="{9FE7607F-C912-7629-0D0E-D3695AD6CD4A}"/>
              </a:ext>
            </a:extLst>
          </p:cNvPr>
          <p:cNvGrpSpPr>
            <a:grpSpLocks/>
          </p:cNvGrpSpPr>
          <p:nvPr/>
        </p:nvGrpSpPr>
        <p:grpSpPr bwMode="auto">
          <a:xfrm>
            <a:off x="9128043" y="5254813"/>
            <a:ext cx="709478" cy="807364"/>
            <a:chOff x="9025332" y="5082980"/>
            <a:chExt cx="710110" cy="806541"/>
          </a:xfrm>
        </p:grpSpPr>
        <p:pic>
          <p:nvPicPr>
            <p:cNvPr id="1180" name="그림 1179" descr="마이크, 오디오 장비, 디자인이(가) 표시된 사진&#10;&#10;자동 생성된 설명">
              <a:extLst>
                <a:ext uri="{FF2B5EF4-FFF2-40B4-BE49-F238E27FC236}">
                  <a16:creationId xmlns:a16="http://schemas.microsoft.com/office/drawing/2014/main" id="{EFAD85A4-D77F-AC05-11DB-D9471F611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9056390" y="5082980"/>
              <a:ext cx="647993" cy="648033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81" name="テキスト ボックス 3">
              <a:extLst>
                <a:ext uri="{FF2B5EF4-FFF2-40B4-BE49-F238E27FC236}">
                  <a16:creationId xmlns:a16="http://schemas.microsoft.com/office/drawing/2014/main" id="{54A8723A-A056-8A5A-98E9-F5FFA6F8F485}"/>
                </a:ext>
              </a:extLst>
            </p:cNvPr>
            <p:cNvSpPr txBox="1"/>
            <p:nvPr/>
          </p:nvSpPr>
          <p:spPr>
            <a:xfrm>
              <a:off x="9025332" y="5710562"/>
              <a:ext cx="710110" cy="178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WARMER POT PRO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82" name="그룹 2223">
            <a:extLst>
              <a:ext uri="{FF2B5EF4-FFF2-40B4-BE49-F238E27FC236}">
                <a16:creationId xmlns:a16="http://schemas.microsoft.com/office/drawing/2014/main" id="{38909F9D-9E23-E5D4-D0DE-665161D56DE0}"/>
              </a:ext>
            </a:extLst>
          </p:cNvPr>
          <p:cNvGrpSpPr>
            <a:grpSpLocks/>
          </p:cNvGrpSpPr>
          <p:nvPr/>
        </p:nvGrpSpPr>
        <p:grpSpPr bwMode="auto">
          <a:xfrm>
            <a:off x="2490432" y="6030177"/>
            <a:ext cx="647416" cy="802247"/>
            <a:chOff x="2215147" y="5944267"/>
            <a:chExt cx="648000" cy="803096"/>
          </a:xfrm>
        </p:grpSpPr>
        <p:pic>
          <p:nvPicPr>
            <p:cNvPr id="1183" name="그림 1182" descr="하얀색이(가) 표시된 사진&#10;&#10;자동 생성된 설명">
              <a:extLst>
                <a:ext uri="{FF2B5EF4-FFF2-40B4-BE49-F238E27FC236}">
                  <a16:creationId xmlns:a16="http://schemas.microsoft.com/office/drawing/2014/main" id="{AB0937EA-6F80-233A-6B4D-69172910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2215147" y="5944267"/>
              <a:ext cx="648000" cy="648101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84" name="テキスト ボックス 3">
              <a:extLst>
                <a:ext uri="{FF2B5EF4-FFF2-40B4-BE49-F238E27FC236}">
                  <a16:creationId xmlns:a16="http://schemas.microsoft.com/office/drawing/2014/main" id="{2153F3C4-C10A-2A97-711A-F5103EEFD8F4}"/>
                </a:ext>
              </a:extLst>
            </p:cNvPr>
            <p:cNvSpPr txBox="1"/>
            <p:nvPr/>
          </p:nvSpPr>
          <p:spPr>
            <a:xfrm>
              <a:off x="2368599" y="6568031"/>
              <a:ext cx="341096" cy="17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PLUS 2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85" name="그룹 2224">
            <a:extLst>
              <a:ext uri="{FF2B5EF4-FFF2-40B4-BE49-F238E27FC236}">
                <a16:creationId xmlns:a16="http://schemas.microsoft.com/office/drawing/2014/main" id="{66314BEA-D2F8-686B-AD80-E12400916DED}"/>
              </a:ext>
            </a:extLst>
          </p:cNvPr>
          <p:cNvGrpSpPr>
            <a:grpSpLocks/>
          </p:cNvGrpSpPr>
          <p:nvPr/>
        </p:nvGrpSpPr>
        <p:grpSpPr bwMode="auto">
          <a:xfrm>
            <a:off x="3195425" y="6030177"/>
            <a:ext cx="648695" cy="802247"/>
            <a:chOff x="3077863" y="5944267"/>
            <a:chExt cx="648000" cy="803096"/>
          </a:xfrm>
        </p:grpSpPr>
        <p:pic>
          <p:nvPicPr>
            <p:cNvPr id="1186" name="그림 1185">
              <a:extLst>
                <a:ext uri="{FF2B5EF4-FFF2-40B4-BE49-F238E27FC236}">
                  <a16:creationId xmlns:a16="http://schemas.microsoft.com/office/drawing/2014/main" id="{BEF1CEE1-DBDF-16B2-5715-104640E5C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/>
            <a:stretch>
              <a:fillRect/>
            </a:stretch>
          </p:blipFill>
          <p:spPr>
            <a:xfrm>
              <a:off x="3077863" y="5944267"/>
              <a:ext cx="648000" cy="648101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87" name="テキスト ボックス 3">
              <a:extLst>
                <a:ext uri="{FF2B5EF4-FFF2-40B4-BE49-F238E27FC236}">
                  <a16:creationId xmlns:a16="http://schemas.microsoft.com/office/drawing/2014/main" id="{16FC6DF0-2B6D-3F27-E7A7-8209E909F33B}"/>
                </a:ext>
              </a:extLst>
            </p:cNvPr>
            <p:cNvSpPr txBox="1"/>
            <p:nvPr/>
          </p:nvSpPr>
          <p:spPr>
            <a:xfrm>
              <a:off x="3300506" y="6568031"/>
              <a:ext cx="202714" cy="17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2 X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188" name="그룹 2225">
            <a:extLst>
              <a:ext uri="{FF2B5EF4-FFF2-40B4-BE49-F238E27FC236}">
                <a16:creationId xmlns:a16="http://schemas.microsoft.com/office/drawing/2014/main" id="{DDC9F34D-EDF7-5A48-63CD-06CAE6383880}"/>
              </a:ext>
            </a:extLst>
          </p:cNvPr>
          <p:cNvGrpSpPr>
            <a:grpSpLocks/>
          </p:cNvGrpSpPr>
          <p:nvPr/>
        </p:nvGrpSpPr>
        <p:grpSpPr bwMode="auto">
          <a:xfrm>
            <a:off x="3708495" y="6030177"/>
            <a:ext cx="647416" cy="802247"/>
            <a:chOff x="3655056" y="5944267"/>
            <a:chExt cx="648000" cy="803096"/>
          </a:xfrm>
        </p:grpSpPr>
        <p:pic>
          <p:nvPicPr>
            <p:cNvPr id="1189" name="그림 1188">
              <a:extLst>
                <a:ext uri="{FF2B5EF4-FFF2-40B4-BE49-F238E27FC236}">
                  <a16:creationId xmlns:a16="http://schemas.microsoft.com/office/drawing/2014/main" id="{8420C010-FE03-3B37-65A9-B568355B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/>
            <a:stretch>
              <a:fillRect/>
            </a:stretch>
          </p:blipFill>
          <p:spPr>
            <a:xfrm>
              <a:off x="3655056" y="5944267"/>
              <a:ext cx="648000" cy="648101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190" name="テキスト ボックス 3">
              <a:extLst>
                <a:ext uri="{FF2B5EF4-FFF2-40B4-BE49-F238E27FC236}">
                  <a16:creationId xmlns:a16="http://schemas.microsoft.com/office/drawing/2014/main" id="{36A580B0-D6D7-AD5B-E3AE-47684E613013}"/>
                </a:ext>
              </a:extLst>
            </p:cNvPr>
            <p:cNvSpPr txBox="1"/>
            <p:nvPr/>
          </p:nvSpPr>
          <p:spPr>
            <a:xfrm>
              <a:off x="3887930" y="6568031"/>
              <a:ext cx="182255" cy="17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X3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sp>
        <p:nvSpPr>
          <p:cNvPr id="1191" name="テキスト ボックス 3">
            <a:extLst>
              <a:ext uri="{FF2B5EF4-FFF2-40B4-BE49-F238E27FC236}">
                <a16:creationId xmlns:a16="http://schemas.microsoft.com/office/drawing/2014/main" id="{3025BCCE-2A19-F31B-9FE4-6A6E74114C81}"/>
              </a:ext>
            </a:extLst>
          </p:cNvPr>
          <p:cNvSpPr txBox="1"/>
          <p:nvPr/>
        </p:nvSpPr>
        <p:spPr>
          <a:xfrm>
            <a:off x="137473" y="5812668"/>
            <a:ext cx="311935" cy="200055"/>
          </a:xfrm>
          <a:prstGeom prst="rect">
            <a:avLst/>
          </a:prstGeom>
          <a:ln w="12700">
            <a:miter lim="400000"/>
          </a:ln>
        </p:spPr>
        <p:txBody>
          <a:bodyPr wrap="none" lIns="45715" rIns="45715">
            <a:spAutoFit/>
          </a:bodyPr>
          <a:lstStyle/>
          <a:p>
            <a:pPr defTabSz="914330">
              <a:defRPr sz="900" b="1">
                <a:solidFill>
                  <a:srgbClr val="FF6600"/>
                </a:solidFill>
                <a:latin typeface="나눔스퀘어OTF ExtraBold"/>
                <a:ea typeface="나눔스퀘어OTF ExtraBold"/>
                <a:cs typeface="나눔스퀘어OTF ExtraBold"/>
                <a:sym typeface="나눔스퀘어OTF ExtraBold"/>
              </a:defRPr>
            </a:pPr>
            <a:r>
              <a:rPr lang="en-US" sz="700" b="1" kern="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나눔스퀘어OTF ExtraBold"/>
              </a:rPr>
              <a:t>KEEP</a:t>
            </a:r>
          </a:p>
        </p:txBody>
      </p:sp>
      <p:grpSp>
        <p:nvGrpSpPr>
          <p:cNvPr id="1192" name="그룹 2299">
            <a:extLst>
              <a:ext uri="{FF2B5EF4-FFF2-40B4-BE49-F238E27FC236}">
                <a16:creationId xmlns:a16="http://schemas.microsoft.com/office/drawing/2014/main" id="{197FE76E-05DA-22BB-9F91-8BF1BACDE1C4}"/>
              </a:ext>
            </a:extLst>
          </p:cNvPr>
          <p:cNvGrpSpPr>
            <a:grpSpLocks/>
          </p:cNvGrpSpPr>
          <p:nvPr/>
        </p:nvGrpSpPr>
        <p:grpSpPr bwMode="auto">
          <a:xfrm>
            <a:off x="4966222" y="4314400"/>
            <a:ext cx="1191193" cy="809925"/>
            <a:chOff x="4822121" y="4313632"/>
            <a:chExt cx="1192307" cy="809440"/>
          </a:xfrm>
        </p:grpSpPr>
        <p:grpSp>
          <p:nvGrpSpPr>
            <p:cNvPr id="1193" name="그룹 2">
              <a:extLst>
                <a:ext uri="{FF2B5EF4-FFF2-40B4-BE49-F238E27FC236}">
                  <a16:creationId xmlns:a16="http://schemas.microsoft.com/office/drawing/2014/main" id="{2C8AB37E-88FC-F0E6-E272-567B8A6AB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2121" y="4313632"/>
              <a:ext cx="648021" cy="809440"/>
              <a:chOff x="2405665" y="2077751"/>
              <a:chExt cx="648021" cy="809440"/>
            </a:xfrm>
          </p:grpSpPr>
          <p:pic>
            <p:nvPicPr>
              <p:cNvPr id="1197" name="그림 1196">
                <a:extLst>
                  <a:ext uri="{FF2B5EF4-FFF2-40B4-BE49-F238E27FC236}">
                    <a16:creationId xmlns:a16="http://schemas.microsoft.com/office/drawing/2014/main" id="{1547D5F0-3938-7162-528B-8C928D3C3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/>
              <a:stretch>
                <a:fillRect/>
              </a:stretch>
            </p:blipFill>
            <p:spPr>
              <a:xfrm>
                <a:off x="2405665" y="2077751"/>
                <a:ext cx="648021" cy="648307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1198" name="テキスト ボックス 3">
                <a:extLst>
                  <a:ext uri="{FF2B5EF4-FFF2-40B4-BE49-F238E27FC236}">
                    <a16:creationId xmlns:a16="http://schemas.microsoft.com/office/drawing/2014/main" id="{187A71CB-807D-59EB-3168-68913B760C30}"/>
                  </a:ext>
                </a:extLst>
              </p:cNvPr>
              <p:cNvSpPr txBox="1"/>
              <p:nvPr/>
            </p:nvSpPr>
            <p:spPr>
              <a:xfrm>
                <a:off x="2503280" y="2708156"/>
                <a:ext cx="456631" cy="179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5" tIns="45715" rIns="45715" bIns="45715">
                <a:spAutoFit/>
              </a:bodyPr>
              <a:lstStyle>
                <a:lvl1pPr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en-US" altLang="ko-KR" sz="564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5.1CH MAX</a:t>
                </a:r>
                <a:endParaRPr lang="ko-KR" altLang="ko-KR" sz="564">
                  <a:solidFill>
                    <a:srgbClr val="2E75B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endParaRPr>
              </a:p>
            </p:txBody>
          </p:sp>
        </p:grpSp>
        <p:grpSp>
          <p:nvGrpSpPr>
            <p:cNvPr id="1194" name="그룹 1">
              <a:extLst>
                <a:ext uri="{FF2B5EF4-FFF2-40B4-BE49-F238E27FC236}">
                  <a16:creationId xmlns:a16="http://schemas.microsoft.com/office/drawing/2014/main" id="{39482D9D-A193-F3BD-6040-9A0BFA0327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6407" y="4313632"/>
              <a:ext cx="648021" cy="809440"/>
              <a:chOff x="1699411" y="2077751"/>
              <a:chExt cx="648021" cy="809440"/>
            </a:xfrm>
          </p:grpSpPr>
          <p:pic>
            <p:nvPicPr>
              <p:cNvPr id="1195" name="그림 1194" descr="하모니카, 금속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4A3A726-B290-F386-CD99-2E1480F9C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/>
              <a:stretch>
                <a:fillRect/>
              </a:stretch>
            </p:blipFill>
            <p:spPr>
              <a:xfrm>
                <a:off x="1699411" y="2077751"/>
                <a:ext cx="648021" cy="648307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1196" name="テキスト ボックス 3">
                <a:extLst>
                  <a:ext uri="{FF2B5EF4-FFF2-40B4-BE49-F238E27FC236}">
                    <a16:creationId xmlns:a16="http://schemas.microsoft.com/office/drawing/2014/main" id="{9AAC72D7-D984-1723-BB69-B5275C9D45A0}"/>
                  </a:ext>
                </a:extLst>
              </p:cNvPr>
              <p:cNvSpPr txBox="1"/>
              <p:nvPr/>
            </p:nvSpPr>
            <p:spPr>
              <a:xfrm>
                <a:off x="1809208" y="2708156"/>
                <a:ext cx="443795" cy="179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5" tIns="45715" rIns="45715" bIns="45715">
                <a:spAutoFit/>
              </a:bodyPr>
              <a:lstStyle>
                <a:lvl1pPr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en-US" altLang="ko-KR" sz="564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5.1CH PRO</a:t>
                </a:r>
                <a:endParaRPr lang="ko-KR" altLang="ko-KR" sz="564">
                  <a:solidFill>
                    <a:srgbClr val="2E75B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endParaRPr>
              </a:p>
            </p:txBody>
          </p:sp>
        </p:grpSp>
      </p:grpSp>
      <p:grpSp>
        <p:nvGrpSpPr>
          <p:cNvPr id="1199" name="그룹 8">
            <a:extLst>
              <a:ext uri="{FF2B5EF4-FFF2-40B4-BE49-F238E27FC236}">
                <a16:creationId xmlns:a16="http://schemas.microsoft.com/office/drawing/2014/main" id="{F86DCA64-02F2-C547-16E7-B3B45D794C39}"/>
              </a:ext>
            </a:extLst>
          </p:cNvPr>
          <p:cNvGrpSpPr>
            <a:grpSpLocks/>
          </p:cNvGrpSpPr>
          <p:nvPr/>
        </p:nvGrpSpPr>
        <p:grpSpPr bwMode="auto">
          <a:xfrm>
            <a:off x="2638852" y="2459155"/>
            <a:ext cx="648696" cy="890345"/>
            <a:chOff x="2600594" y="1675332"/>
            <a:chExt cx="648000" cy="890580"/>
          </a:xfrm>
        </p:grpSpPr>
        <p:pic>
          <p:nvPicPr>
            <p:cNvPr id="1200" name="그림 1199" descr="램프, 예술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5F8E83C4-0A8A-7067-4646-8DE1C65E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/>
            <a:stretch>
              <a:fillRect/>
            </a:stretch>
          </p:blipFill>
          <p:spPr>
            <a:xfrm>
              <a:off x="2600594" y="1675332"/>
              <a:ext cx="648000" cy="64758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01" name="テキスト ボックス 3">
              <a:extLst>
                <a:ext uri="{FF2B5EF4-FFF2-40B4-BE49-F238E27FC236}">
                  <a16:creationId xmlns:a16="http://schemas.microsoft.com/office/drawing/2014/main" id="{6F74411F-6D56-3BCF-9348-8FAB0714FCC0}"/>
                </a:ext>
              </a:extLst>
            </p:cNvPr>
            <p:cNvSpPr txBox="1"/>
            <p:nvPr/>
          </p:nvSpPr>
          <p:spPr>
            <a:xfrm>
              <a:off x="2720242" y="2299882"/>
              <a:ext cx="438101" cy="266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M3 TABLE</a:t>
              </a:r>
            </a:p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STAND</a:t>
              </a:r>
              <a:endParaRPr lang="en-US" altLang="ko-KR" sz="645">
                <a:solidFill>
                  <a:srgbClr val="5353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02" name="그룹 2251">
            <a:extLst>
              <a:ext uri="{FF2B5EF4-FFF2-40B4-BE49-F238E27FC236}">
                <a16:creationId xmlns:a16="http://schemas.microsoft.com/office/drawing/2014/main" id="{D2BC15B9-6D14-AE70-4D20-CB943E27B59D}"/>
              </a:ext>
            </a:extLst>
          </p:cNvPr>
          <p:cNvGrpSpPr>
            <a:grpSpLocks/>
          </p:cNvGrpSpPr>
          <p:nvPr/>
        </p:nvGrpSpPr>
        <p:grpSpPr bwMode="auto">
          <a:xfrm>
            <a:off x="2661882" y="3553113"/>
            <a:ext cx="647416" cy="792012"/>
            <a:chOff x="3268202" y="4207228"/>
            <a:chExt cx="648000" cy="791979"/>
          </a:xfrm>
        </p:grpSpPr>
        <p:sp>
          <p:nvSpPr>
            <p:cNvPr id="1203" name="テキスト ボックス 3">
              <a:extLst>
                <a:ext uri="{FF2B5EF4-FFF2-40B4-BE49-F238E27FC236}">
                  <a16:creationId xmlns:a16="http://schemas.microsoft.com/office/drawing/2014/main" id="{3A250867-1420-B0B5-982F-B42A26749349}"/>
                </a:ext>
              </a:extLst>
            </p:cNvPr>
            <p:cNvSpPr txBox="1"/>
            <p:nvPr/>
          </p:nvSpPr>
          <p:spPr>
            <a:xfrm>
              <a:off x="3371583" y="4820072"/>
              <a:ext cx="450199" cy="17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 PRO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 4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04" name="그림 1203" descr="기계식 선풍기, 팬이(가) 표시된 사진&#10;&#10;자동 생성된 설명">
              <a:extLst>
                <a:ext uri="{FF2B5EF4-FFF2-40B4-BE49-F238E27FC236}">
                  <a16:creationId xmlns:a16="http://schemas.microsoft.com/office/drawing/2014/main" id="{FB8BEF14-F201-A294-830B-62805937D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/>
            <a:stretch>
              <a:fillRect/>
            </a:stretch>
          </p:blipFill>
          <p:spPr>
            <a:xfrm>
              <a:off x="3268202" y="4207228"/>
              <a:ext cx="648000" cy="647389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05" name="그룹 2263">
            <a:extLst>
              <a:ext uri="{FF2B5EF4-FFF2-40B4-BE49-F238E27FC236}">
                <a16:creationId xmlns:a16="http://schemas.microsoft.com/office/drawing/2014/main" id="{19AC4EF1-93A6-3B0A-59D4-BFB1A9EB938B}"/>
              </a:ext>
            </a:extLst>
          </p:cNvPr>
          <p:cNvGrpSpPr>
            <a:grpSpLocks/>
          </p:cNvGrpSpPr>
          <p:nvPr/>
        </p:nvGrpSpPr>
        <p:grpSpPr bwMode="auto">
          <a:xfrm>
            <a:off x="3695700" y="5254815"/>
            <a:ext cx="648696" cy="807366"/>
            <a:chOff x="3946237" y="5076206"/>
            <a:chExt cx="648000" cy="806738"/>
          </a:xfrm>
        </p:grpSpPr>
        <p:sp>
          <p:nvSpPr>
            <p:cNvPr id="1206" name="テキスト ボックス 3">
              <a:extLst>
                <a:ext uri="{FF2B5EF4-FFF2-40B4-BE49-F238E27FC236}">
                  <a16:creationId xmlns:a16="http://schemas.microsoft.com/office/drawing/2014/main" id="{297FF9BF-CC52-B8CC-7431-D27488258157}"/>
                </a:ext>
              </a:extLst>
            </p:cNvPr>
            <p:cNvSpPr txBox="1"/>
            <p:nvPr/>
          </p:nvSpPr>
          <p:spPr>
            <a:xfrm>
              <a:off x="4052472" y="5703941"/>
              <a:ext cx="431695" cy="17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 PLUG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07" name="그림 1206" descr="원이(가) 표시된 사진&#10;&#10;자동 생성된 설명">
              <a:extLst>
                <a:ext uri="{FF2B5EF4-FFF2-40B4-BE49-F238E27FC236}">
                  <a16:creationId xmlns:a16="http://schemas.microsoft.com/office/drawing/2014/main" id="{A9394967-088E-5274-F704-AA8ED092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/>
            <a:stretch>
              <a:fillRect/>
            </a:stretch>
          </p:blipFill>
          <p:spPr>
            <a:xfrm>
              <a:off x="3946237" y="5076206"/>
              <a:ext cx="648000" cy="64819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08" name="그룹 2293">
            <a:extLst>
              <a:ext uri="{FF2B5EF4-FFF2-40B4-BE49-F238E27FC236}">
                <a16:creationId xmlns:a16="http://schemas.microsoft.com/office/drawing/2014/main" id="{71DADC9E-DB65-79B3-87B8-2B6203DDD9E9}"/>
              </a:ext>
            </a:extLst>
          </p:cNvPr>
          <p:cNvGrpSpPr>
            <a:grpSpLocks/>
          </p:cNvGrpSpPr>
          <p:nvPr/>
        </p:nvGrpSpPr>
        <p:grpSpPr bwMode="auto">
          <a:xfrm>
            <a:off x="4542714" y="6032737"/>
            <a:ext cx="648696" cy="799688"/>
            <a:chOff x="4951565" y="6032350"/>
            <a:chExt cx="648000" cy="800830"/>
          </a:xfrm>
        </p:grpSpPr>
        <p:sp>
          <p:nvSpPr>
            <p:cNvPr id="1209" name="テキスト ボックス 3">
              <a:extLst>
                <a:ext uri="{FF2B5EF4-FFF2-40B4-BE49-F238E27FC236}">
                  <a16:creationId xmlns:a16="http://schemas.microsoft.com/office/drawing/2014/main" id="{0F2A9EF4-F6F3-D5DE-862B-D15BAF542FDD}"/>
                </a:ext>
              </a:extLst>
            </p:cNvPr>
            <p:cNvSpPr txBox="1"/>
            <p:nvPr/>
          </p:nvSpPr>
          <p:spPr>
            <a:xfrm>
              <a:off x="4982877" y="6653782"/>
              <a:ext cx="566205" cy="179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M3</a:t>
              </a:r>
              <a:r>
                <a:rPr lang="en-US" altLang="ja-JP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 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맑은 고딕" panose="020B0503020000020004" pitchFamily="50" charset="-127"/>
                </a:rPr>
                <a:t>TP BLANC</a:t>
              </a:r>
              <a:endParaRPr lang="ja-JP" altLang="en-US" sz="564">
                <a:solidFill>
                  <a:srgbClr val="595959"/>
                </a:solidFill>
                <a:latin typeface="Pretendard" panose="02000503000000020004" pitchFamily="50" charset="-127"/>
                <a:ea typeface="MS PGothic" panose="020B0600070205080204" pitchFamily="34" charset="-128"/>
                <a:cs typeface="Pretendard" panose="02000503000000020004" pitchFamily="50" charset="-127"/>
                <a:sym typeface="맑은 고딕" panose="020B0503020000020004" pitchFamily="50" charset="-127"/>
              </a:endParaRPr>
            </a:p>
          </p:txBody>
        </p:sp>
        <p:pic>
          <p:nvPicPr>
            <p:cNvPr id="1210" name="그림 1209" descr="램프, 원, 빛이(가) 표시된 사진&#10;&#10;자동 생성된 설명">
              <a:extLst>
                <a:ext uri="{FF2B5EF4-FFF2-40B4-BE49-F238E27FC236}">
                  <a16:creationId xmlns:a16="http://schemas.microsoft.com/office/drawing/2014/main" id="{6B48385D-3349-571D-C83E-F49DD5313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/>
            <a:stretch>
              <a:fillRect/>
            </a:stretch>
          </p:blipFill>
          <p:spPr>
            <a:xfrm>
              <a:off x="4951565" y="6032350"/>
              <a:ext cx="648000" cy="64834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11" name="그룹 2274">
            <a:extLst>
              <a:ext uri="{FF2B5EF4-FFF2-40B4-BE49-F238E27FC236}">
                <a16:creationId xmlns:a16="http://schemas.microsoft.com/office/drawing/2014/main" id="{55AFBCFD-8539-23E7-6A2B-592B7013ABC6}"/>
              </a:ext>
            </a:extLst>
          </p:cNvPr>
          <p:cNvGrpSpPr>
            <a:grpSpLocks/>
          </p:cNvGrpSpPr>
          <p:nvPr/>
        </p:nvGrpSpPr>
        <p:grpSpPr bwMode="auto">
          <a:xfrm>
            <a:off x="2887070" y="4313116"/>
            <a:ext cx="647416" cy="786893"/>
            <a:chOff x="6087477" y="4211238"/>
            <a:chExt cx="648000" cy="787961"/>
          </a:xfrm>
        </p:grpSpPr>
        <p:sp>
          <p:nvSpPr>
            <p:cNvPr id="1212" name="テキスト ボックス 3">
              <a:extLst>
                <a:ext uri="{FF2B5EF4-FFF2-40B4-BE49-F238E27FC236}">
                  <a16:creationId xmlns:a16="http://schemas.microsoft.com/office/drawing/2014/main" id="{EE5663CB-5EDD-BCC9-0548-F070F91520C6}"/>
                </a:ext>
              </a:extLst>
            </p:cNvPr>
            <p:cNvSpPr txBox="1"/>
            <p:nvPr/>
          </p:nvSpPr>
          <p:spPr>
            <a:xfrm>
              <a:off x="6211593" y="4819814"/>
              <a:ext cx="377998" cy="179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latinLnBrk="1">
                <a:lnSpc>
                  <a:spcPct val="90000"/>
                </a:lnSpc>
                <a:spcBef>
                  <a:spcPts val="1238"/>
                </a:spcBef>
                <a:buFont typeface="Arial" panose="020B0604020202020204" pitchFamily="34" charset="0"/>
                <a:buChar char="•"/>
                <a:defRPr sz="3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indent="-282575" latinLnBrk="1">
                <a:lnSpc>
                  <a:spcPct val="90000"/>
                </a:lnSpc>
                <a:spcBef>
                  <a:spcPts val="625"/>
                </a:spcBef>
                <a:buFont typeface="Arial" panose="020B0604020202020204" pitchFamily="34" charset="0"/>
                <a:buChar char="•"/>
                <a:defRPr sz="2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indent="-282575" latinLnBrk="1">
                <a:lnSpc>
                  <a:spcPct val="90000"/>
                </a:lnSpc>
                <a:spcBef>
                  <a:spcPts val="625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indent="-282575" latinLnBrk="1">
                <a:lnSpc>
                  <a:spcPct val="90000"/>
                </a:lnSpc>
                <a:spcBef>
                  <a:spcPts val="625"/>
                </a:spcBef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indent="-282575" latinLnBrk="1">
                <a:lnSpc>
                  <a:spcPct val="90000"/>
                </a:lnSpc>
                <a:spcBef>
                  <a:spcPts val="625"/>
                </a:spcBef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indent="-282575" defTabSz="457200" fontAlgn="base">
                <a:lnSpc>
                  <a:spcPct val="90000"/>
                </a:lnSpc>
                <a:spcBef>
                  <a:spcPts val="62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indent="-282575" defTabSz="457200" fontAlgn="base">
                <a:lnSpc>
                  <a:spcPct val="90000"/>
                </a:lnSpc>
                <a:spcBef>
                  <a:spcPts val="62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indent="-282575" defTabSz="457200" fontAlgn="base">
                <a:lnSpc>
                  <a:spcPct val="90000"/>
                </a:lnSpc>
                <a:spcBef>
                  <a:spcPts val="62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indent="-282575" defTabSz="457200" fontAlgn="base">
                <a:lnSpc>
                  <a:spcPct val="90000"/>
                </a:lnSpc>
                <a:spcBef>
                  <a:spcPts val="62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SPACE S</a:t>
              </a:r>
              <a:endParaRPr lang="ja-JP" altLang="en-US" sz="564">
                <a:solidFill>
                  <a:srgbClr val="595959"/>
                </a:solidFill>
                <a:latin typeface="Pretendard" panose="02000503000000020004" pitchFamily="50" charset="-127"/>
                <a:ea typeface="MS PGothic" panose="020B0600070205080204" pitchFamily="34" charset="-128"/>
                <a:cs typeface="Pretendard" panose="02000503000000020004" pitchFamily="50" charset="-127"/>
              </a:endParaRPr>
            </a:p>
          </p:txBody>
        </p:sp>
        <p:pic>
          <p:nvPicPr>
            <p:cNvPr id="1213" name="그림 1212" descr="원, 화이트, 디자인이(가) 표시된 사진&#10;&#10;자동 생성된 설명">
              <a:extLst>
                <a:ext uri="{FF2B5EF4-FFF2-40B4-BE49-F238E27FC236}">
                  <a16:creationId xmlns:a16="http://schemas.microsoft.com/office/drawing/2014/main" id="{3FACF211-4452-C5CF-6657-FBA5CB90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/>
            <a:stretch>
              <a:fillRect/>
            </a:stretch>
          </p:blipFill>
          <p:spPr>
            <a:xfrm>
              <a:off x="6087477" y="4211238"/>
              <a:ext cx="648000" cy="64829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14" name="그룹 2298">
            <a:extLst>
              <a:ext uri="{FF2B5EF4-FFF2-40B4-BE49-F238E27FC236}">
                <a16:creationId xmlns:a16="http://schemas.microsoft.com/office/drawing/2014/main" id="{B490684B-3E97-2891-4F9F-B1F544CED135}"/>
              </a:ext>
            </a:extLst>
          </p:cNvPr>
          <p:cNvGrpSpPr>
            <a:grpSpLocks/>
          </p:cNvGrpSpPr>
          <p:nvPr/>
        </p:nvGrpSpPr>
        <p:grpSpPr bwMode="auto">
          <a:xfrm>
            <a:off x="9513485" y="4339985"/>
            <a:ext cx="648695" cy="793291"/>
            <a:chOff x="9306975" y="4204841"/>
            <a:chExt cx="648000" cy="794358"/>
          </a:xfrm>
        </p:grpSpPr>
        <p:sp>
          <p:nvSpPr>
            <p:cNvPr id="1215" name="テキスト ボックス 3">
              <a:extLst>
                <a:ext uri="{FF2B5EF4-FFF2-40B4-BE49-F238E27FC236}">
                  <a16:creationId xmlns:a16="http://schemas.microsoft.com/office/drawing/2014/main" id="{13F63CAC-D578-F1D7-05D6-B8F0515F8557}"/>
                </a:ext>
              </a:extLst>
            </p:cNvPr>
            <p:cNvSpPr txBox="1"/>
            <p:nvPr/>
          </p:nvSpPr>
          <p:spPr>
            <a:xfrm>
              <a:off x="9353322" y="4819816"/>
              <a:ext cx="550192" cy="179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WARMER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 PAD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16" name="그림 1215" descr="디자인이(가) 표시된 사진&#10;&#10;자동 생성된 설명">
              <a:extLst>
                <a:ext uri="{FF2B5EF4-FFF2-40B4-BE49-F238E27FC236}">
                  <a16:creationId xmlns:a16="http://schemas.microsoft.com/office/drawing/2014/main" id="{9EB30092-0456-5746-6031-4FCBFBB5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/>
            <a:stretch>
              <a:fillRect/>
            </a:stretch>
          </p:blipFill>
          <p:spPr>
            <a:xfrm>
              <a:off x="9306975" y="4204841"/>
              <a:ext cx="648000" cy="648286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17" name="그룹 2268">
            <a:extLst>
              <a:ext uri="{FF2B5EF4-FFF2-40B4-BE49-F238E27FC236}">
                <a16:creationId xmlns:a16="http://schemas.microsoft.com/office/drawing/2014/main" id="{CF10936F-3CD6-1097-E994-6206D4029251}"/>
              </a:ext>
            </a:extLst>
          </p:cNvPr>
          <p:cNvGrpSpPr>
            <a:grpSpLocks/>
          </p:cNvGrpSpPr>
          <p:nvPr/>
        </p:nvGrpSpPr>
        <p:grpSpPr bwMode="auto">
          <a:xfrm>
            <a:off x="7056884" y="3595332"/>
            <a:ext cx="648694" cy="811204"/>
            <a:chOff x="7214992" y="3346891"/>
            <a:chExt cx="648096" cy="811409"/>
          </a:xfrm>
        </p:grpSpPr>
        <p:pic>
          <p:nvPicPr>
            <p:cNvPr id="1218" name="그림 1217" descr="램프, 전구, 등, 빛이(가) 표시된 사진&#10;&#10;자동 생성된 설명">
              <a:extLst>
                <a:ext uri="{FF2B5EF4-FFF2-40B4-BE49-F238E27FC236}">
                  <a16:creationId xmlns:a16="http://schemas.microsoft.com/office/drawing/2014/main" id="{FB243F57-72F0-EE50-1AFF-34FB09315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/>
            <a:stretch>
              <a:fillRect/>
            </a:stretch>
          </p:blipFill>
          <p:spPr>
            <a:xfrm>
              <a:off x="7214992" y="3346891"/>
              <a:ext cx="648096" cy="647579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19" name="テキスト ボックス 3">
              <a:extLst>
                <a:ext uri="{FF2B5EF4-FFF2-40B4-BE49-F238E27FC236}">
                  <a16:creationId xmlns:a16="http://schemas.microsoft.com/office/drawing/2014/main" id="{81584613-EFFF-7F81-280D-70CD0CBF08C0}"/>
                </a:ext>
              </a:extLst>
            </p:cNvPr>
            <p:cNvSpPr txBox="1"/>
            <p:nvPr/>
          </p:nvSpPr>
          <p:spPr>
            <a:xfrm>
              <a:off x="7241482" y="3979113"/>
              <a:ext cx="595117" cy="179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THE CLASSIC 2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20" name="그룹 13">
            <a:extLst>
              <a:ext uri="{FF2B5EF4-FFF2-40B4-BE49-F238E27FC236}">
                <a16:creationId xmlns:a16="http://schemas.microsoft.com/office/drawing/2014/main" id="{136A2E22-189B-12A1-AF63-F7D86F0561FF}"/>
              </a:ext>
            </a:extLst>
          </p:cNvPr>
          <p:cNvGrpSpPr>
            <a:grpSpLocks/>
          </p:cNvGrpSpPr>
          <p:nvPr/>
        </p:nvGrpSpPr>
        <p:grpSpPr bwMode="auto">
          <a:xfrm>
            <a:off x="4523520" y="1673557"/>
            <a:ext cx="647416" cy="807366"/>
            <a:chOff x="5348277" y="1684489"/>
            <a:chExt cx="647462" cy="807079"/>
          </a:xfrm>
        </p:grpSpPr>
        <p:pic>
          <p:nvPicPr>
            <p:cNvPr id="1221" name="그림 1220" descr="원, 라우드스피커이(가) 표시된 사진&#10;&#10;자동 생성된 설명">
              <a:extLst>
                <a:ext uri="{FF2B5EF4-FFF2-40B4-BE49-F238E27FC236}">
                  <a16:creationId xmlns:a16="http://schemas.microsoft.com/office/drawing/2014/main" id="{5955E5FC-5B44-75CC-7F18-AC26EC225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/>
            <a:stretch>
              <a:fillRect/>
            </a:stretch>
          </p:blipFill>
          <p:spPr>
            <a:xfrm>
              <a:off x="5348277" y="1684489"/>
              <a:ext cx="647462" cy="64846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22" name="テキスト ボックス 3">
              <a:extLst>
                <a:ext uri="{FF2B5EF4-FFF2-40B4-BE49-F238E27FC236}">
                  <a16:creationId xmlns:a16="http://schemas.microsoft.com/office/drawing/2014/main" id="{3B6304DC-A060-3686-F7E5-BAFF69F961F1}"/>
                </a:ext>
              </a:extLst>
            </p:cNvPr>
            <p:cNvSpPr txBox="1"/>
            <p:nvPr/>
          </p:nvSpPr>
          <p:spPr>
            <a:xfrm>
              <a:off x="5412887" y="2312490"/>
              <a:ext cx="573265" cy="179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</a:t>
              </a:r>
              <a:r>
                <a:rPr lang="ko-KR" altLang="en-US" sz="564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 </a:t>
              </a:r>
              <a:r>
                <a:rPr lang="en-US" altLang="ko-KR" sz="564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GRANDE2</a:t>
              </a:r>
              <a:endParaRPr lang="ko-KR" altLang="ko-KR" sz="645" dirty="0">
                <a:solidFill>
                  <a:srgbClr val="5353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23" name="그룹 2327">
            <a:extLst>
              <a:ext uri="{FF2B5EF4-FFF2-40B4-BE49-F238E27FC236}">
                <a16:creationId xmlns:a16="http://schemas.microsoft.com/office/drawing/2014/main" id="{F40B37E3-C162-674E-B59D-6BB5BFDA6F2D}"/>
              </a:ext>
            </a:extLst>
          </p:cNvPr>
          <p:cNvGrpSpPr>
            <a:grpSpLocks/>
          </p:cNvGrpSpPr>
          <p:nvPr/>
        </p:nvGrpSpPr>
        <p:grpSpPr bwMode="auto">
          <a:xfrm>
            <a:off x="9970258" y="2470673"/>
            <a:ext cx="647416" cy="800968"/>
            <a:chOff x="10341395" y="2689939"/>
            <a:chExt cx="648000" cy="801444"/>
          </a:xfrm>
        </p:grpSpPr>
        <p:pic>
          <p:nvPicPr>
            <p:cNvPr id="1224" name="그림 1223" descr="램프, 원, 디자인, 창의성이(가) 표시된 사진&#10;&#10;자동 생성된 설명">
              <a:extLst>
                <a:ext uri="{FF2B5EF4-FFF2-40B4-BE49-F238E27FC236}">
                  <a16:creationId xmlns:a16="http://schemas.microsoft.com/office/drawing/2014/main" id="{DD786FE3-DE11-F5E1-52CB-5F44962C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/>
            <a:stretch>
              <a:fillRect/>
            </a:stretch>
          </p:blipFill>
          <p:spPr>
            <a:xfrm>
              <a:off x="10341395" y="2689939"/>
              <a:ext cx="648000" cy="6478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25" name="テキスト ボックス 3">
              <a:extLst>
                <a:ext uri="{FF2B5EF4-FFF2-40B4-BE49-F238E27FC236}">
                  <a16:creationId xmlns:a16="http://schemas.microsoft.com/office/drawing/2014/main" id="{59088FF1-A6A5-7BD5-B1B9-8CBD13C9E320}"/>
                </a:ext>
              </a:extLst>
            </p:cNvPr>
            <p:cNvSpPr txBox="1"/>
            <p:nvPr/>
          </p:nvSpPr>
          <p:spPr>
            <a:xfrm>
              <a:off x="10391993" y="3312135"/>
              <a:ext cx="554489" cy="17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OBJET LIGHT</a:t>
              </a:r>
              <a:endParaRPr lang="en-US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26" name="그룹 62">
            <a:extLst>
              <a:ext uri="{FF2B5EF4-FFF2-40B4-BE49-F238E27FC236}">
                <a16:creationId xmlns:a16="http://schemas.microsoft.com/office/drawing/2014/main" id="{BC32A885-0354-B40E-10E4-ED02858BBA15}"/>
              </a:ext>
            </a:extLst>
          </p:cNvPr>
          <p:cNvGrpSpPr>
            <a:grpSpLocks/>
          </p:cNvGrpSpPr>
          <p:nvPr/>
        </p:nvGrpSpPr>
        <p:grpSpPr bwMode="auto">
          <a:xfrm>
            <a:off x="3222294" y="3549272"/>
            <a:ext cx="647416" cy="790732"/>
            <a:chOff x="4163663" y="4410071"/>
            <a:chExt cx="803515" cy="981677"/>
          </a:xfrm>
        </p:grpSpPr>
        <p:pic>
          <p:nvPicPr>
            <p:cNvPr id="1227" name="그림 1226" descr="팬, 장치, 기계식 선풍기, 원이(가) 표시된 사진&#10;&#10;자동 생성된 설명">
              <a:extLst>
                <a:ext uri="{FF2B5EF4-FFF2-40B4-BE49-F238E27FC236}">
                  <a16:creationId xmlns:a16="http://schemas.microsoft.com/office/drawing/2014/main" id="{A9D1A4C7-4610-03D5-5824-DAA9A3FF1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/>
            <a:stretch>
              <a:fillRect/>
            </a:stretch>
          </p:blipFill>
          <p:spPr>
            <a:xfrm>
              <a:off x="4163663" y="4410071"/>
              <a:ext cx="803515" cy="80216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28" name="テキスト ボックス 3">
              <a:extLst>
                <a:ext uri="{FF2B5EF4-FFF2-40B4-BE49-F238E27FC236}">
                  <a16:creationId xmlns:a16="http://schemas.microsoft.com/office/drawing/2014/main" id="{8526309B-8CEC-774B-3EF8-B38912DDEAC4}"/>
                </a:ext>
              </a:extLst>
            </p:cNvPr>
            <p:cNvSpPr txBox="1"/>
            <p:nvPr/>
          </p:nvSpPr>
          <p:spPr>
            <a:xfrm>
              <a:off x="4197383" y="5169347"/>
              <a:ext cx="723372" cy="22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 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STAND3Z</a:t>
              </a:r>
              <a:endParaRPr lang="ko-KR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29" name="그룹 2258">
            <a:extLst>
              <a:ext uri="{FF2B5EF4-FFF2-40B4-BE49-F238E27FC236}">
                <a16:creationId xmlns:a16="http://schemas.microsoft.com/office/drawing/2014/main" id="{23701377-3420-2228-F434-6B46121468EA}"/>
              </a:ext>
            </a:extLst>
          </p:cNvPr>
          <p:cNvGrpSpPr>
            <a:grpSpLocks/>
          </p:cNvGrpSpPr>
          <p:nvPr/>
        </p:nvGrpSpPr>
        <p:grpSpPr bwMode="auto">
          <a:xfrm>
            <a:off x="3712333" y="3549271"/>
            <a:ext cx="648695" cy="801365"/>
            <a:chOff x="3425259" y="5087008"/>
            <a:chExt cx="648000" cy="801446"/>
          </a:xfrm>
        </p:grpSpPr>
        <p:sp>
          <p:nvSpPr>
            <p:cNvPr id="1230" name="テキスト ボックス 3">
              <a:extLst>
                <a:ext uri="{FF2B5EF4-FFF2-40B4-BE49-F238E27FC236}">
                  <a16:creationId xmlns:a16="http://schemas.microsoft.com/office/drawing/2014/main" id="{CD4CF30C-B0D8-BC53-1B64-B6EC7DFEA559}"/>
                </a:ext>
              </a:extLst>
            </p:cNvPr>
            <p:cNvSpPr txBox="1"/>
            <p:nvPr/>
          </p:nvSpPr>
          <p:spPr>
            <a:xfrm>
              <a:off x="3500849" y="5703779"/>
              <a:ext cx="545388" cy="184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defPPr>
                <a:defRPr lang="ko-KR"/>
              </a:defPPr>
              <a:lvl1pPr marR="0" lvl="0" indent="0" algn="ctr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600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defRPr>
              </a:lvl1pPr>
            </a:lstStyle>
            <a:p>
              <a:pPr eaLnBrk="1">
                <a:defRPr/>
              </a:pPr>
              <a:r>
                <a:rPr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FAN PRIME3</a:t>
              </a:r>
            </a:p>
          </p:txBody>
        </p:sp>
        <p:pic>
          <p:nvPicPr>
            <p:cNvPr id="1231" name="그림 1230">
              <a:extLst>
                <a:ext uri="{FF2B5EF4-FFF2-40B4-BE49-F238E27FC236}">
                  <a16:creationId xmlns:a16="http://schemas.microsoft.com/office/drawing/2014/main" id="{667AECBF-7853-D758-90E8-9328C2040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/>
            <a:stretch>
              <a:fillRect/>
            </a:stretch>
          </p:blipFill>
          <p:spPr>
            <a:xfrm>
              <a:off x="3425259" y="5087008"/>
              <a:ext cx="648000" cy="64748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32" name="그룹 2278">
            <a:extLst>
              <a:ext uri="{FF2B5EF4-FFF2-40B4-BE49-F238E27FC236}">
                <a16:creationId xmlns:a16="http://schemas.microsoft.com/office/drawing/2014/main" id="{AB6DB1B1-B196-60A2-398C-83A29DD0A65E}"/>
              </a:ext>
            </a:extLst>
          </p:cNvPr>
          <p:cNvGrpSpPr>
            <a:grpSpLocks/>
          </p:cNvGrpSpPr>
          <p:nvPr/>
        </p:nvGrpSpPr>
        <p:grpSpPr bwMode="auto">
          <a:xfrm>
            <a:off x="10886364" y="1711942"/>
            <a:ext cx="647416" cy="802248"/>
            <a:chOff x="5318368" y="3037744"/>
            <a:chExt cx="802800" cy="996368"/>
          </a:xfrm>
        </p:grpSpPr>
        <p:sp>
          <p:nvSpPr>
            <p:cNvPr id="1233" name="テキスト ボックス 3">
              <a:extLst>
                <a:ext uri="{FF2B5EF4-FFF2-40B4-BE49-F238E27FC236}">
                  <a16:creationId xmlns:a16="http://schemas.microsoft.com/office/drawing/2014/main" id="{1D6E9B5E-2F30-4026-12C6-CBCC442ECD7B}"/>
                </a:ext>
              </a:extLst>
            </p:cNvPr>
            <p:cNvSpPr txBox="1"/>
            <p:nvPr/>
          </p:nvSpPr>
          <p:spPr>
            <a:xfrm>
              <a:off x="5532340" y="3811623"/>
              <a:ext cx="366924" cy="222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S1 2</a:t>
              </a:r>
              <a:r>
                <a:rPr lang="en-US" altLang="ko-KR" sz="564" baseline="3000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ND</a:t>
              </a:r>
              <a:endParaRPr lang="en-US" altLang="ko-KR" sz="564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34" name="그림 1233" descr="주방용품이(가) 표시된 사진&#10;&#10;자동 생성된 설명">
              <a:extLst>
                <a:ext uri="{FF2B5EF4-FFF2-40B4-BE49-F238E27FC236}">
                  <a16:creationId xmlns:a16="http://schemas.microsoft.com/office/drawing/2014/main" id="{45A9D1C3-779F-42A2-610C-4DB2213C2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/>
            <a:stretch>
              <a:fillRect/>
            </a:stretch>
          </p:blipFill>
          <p:spPr>
            <a:xfrm>
              <a:off x="5318368" y="3037744"/>
              <a:ext cx="802800" cy="80248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35" name="그룹 2265">
            <a:extLst>
              <a:ext uri="{FF2B5EF4-FFF2-40B4-BE49-F238E27FC236}">
                <a16:creationId xmlns:a16="http://schemas.microsoft.com/office/drawing/2014/main" id="{EB8E469B-7535-77CE-9E84-E712B5A04D3D}"/>
              </a:ext>
            </a:extLst>
          </p:cNvPr>
          <p:cNvGrpSpPr>
            <a:grpSpLocks/>
          </p:cNvGrpSpPr>
          <p:nvPr/>
        </p:nvGrpSpPr>
        <p:grpSpPr bwMode="auto">
          <a:xfrm>
            <a:off x="5923275" y="2468113"/>
            <a:ext cx="647416" cy="873711"/>
            <a:chOff x="7700078" y="3062841"/>
            <a:chExt cx="803393" cy="1083927"/>
          </a:xfrm>
        </p:grpSpPr>
        <p:sp>
          <p:nvSpPr>
            <p:cNvPr id="1236" name="テキスト ボックス 3">
              <a:extLst>
                <a:ext uri="{FF2B5EF4-FFF2-40B4-BE49-F238E27FC236}">
                  <a16:creationId xmlns:a16="http://schemas.microsoft.com/office/drawing/2014/main" id="{7F7B11EA-95F0-1E2F-EE43-C0891ECC7660}"/>
                </a:ext>
              </a:extLst>
            </p:cNvPr>
            <p:cNvSpPr txBox="1"/>
            <p:nvPr/>
          </p:nvSpPr>
          <p:spPr>
            <a:xfrm>
              <a:off x="7775886" y="3816818"/>
              <a:ext cx="707348" cy="329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3in1 CHARGER</a:t>
              </a:r>
            </a:p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(</a:t>
              </a:r>
              <a:r>
                <a:rPr lang="ko-KR" altLang="en-US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보급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)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37" name="그림 1236" descr="원, 디자인, 예술이(가) 표시된 사진&#10;&#10;자동 생성된 설명">
              <a:extLst>
                <a:ext uri="{FF2B5EF4-FFF2-40B4-BE49-F238E27FC236}">
                  <a16:creationId xmlns:a16="http://schemas.microsoft.com/office/drawing/2014/main" id="{A5AB151B-1EBE-8AA3-F17F-FBBEFF73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/>
            <a:stretch>
              <a:fillRect/>
            </a:stretch>
          </p:blipFill>
          <p:spPr>
            <a:xfrm>
              <a:off x="7700078" y="3062841"/>
              <a:ext cx="803393" cy="80318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38" name="그룹 2277">
            <a:extLst>
              <a:ext uri="{FF2B5EF4-FFF2-40B4-BE49-F238E27FC236}">
                <a16:creationId xmlns:a16="http://schemas.microsoft.com/office/drawing/2014/main" id="{E3BC2251-1062-CDD5-6F23-E57A72069632}"/>
              </a:ext>
            </a:extLst>
          </p:cNvPr>
          <p:cNvGrpSpPr>
            <a:grpSpLocks/>
          </p:cNvGrpSpPr>
          <p:nvPr/>
        </p:nvGrpSpPr>
        <p:grpSpPr bwMode="auto">
          <a:xfrm>
            <a:off x="3987421" y="2442523"/>
            <a:ext cx="647416" cy="906978"/>
            <a:chOff x="4649895" y="3030875"/>
            <a:chExt cx="802800" cy="1125353"/>
          </a:xfrm>
        </p:grpSpPr>
        <p:sp>
          <p:nvSpPr>
            <p:cNvPr id="1239" name="テキスト ボックス 3">
              <a:extLst>
                <a:ext uri="{FF2B5EF4-FFF2-40B4-BE49-F238E27FC236}">
                  <a16:creationId xmlns:a16="http://schemas.microsoft.com/office/drawing/2014/main" id="{B8833D94-C8CD-5825-E7AC-56C11152184A}"/>
                </a:ext>
              </a:extLst>
            </p:cNvPr>
            <p:cNvSpPr txBox="1"/>
            <p:nvPr/>
          </p:nvSpPr>
          <p:spPr>
            <a:xfrm>
              <a:off x="4703838" y="3826232"/>
              <a:ext cx="713954" cy="329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NECK BAND</a:t>
              </a:r>
            </a:p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FAN</a:t>
              </a:r>
              <a:endParaRPr lang="en-US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40" name="그림 1239" descr="이어폰, 헤드폰, 원, 케이블이(가) 표시된 사진&#10;&#10;자동 생성된 설명">
              <a:extLst>
                <a:ext uri="{FF2B5EF4-FFF2-40B4-BE49-F238E27FC236}">
                  <a16:creationId xmlns:a16="http://schemas.microsoft.com/office/drawing/2014/main" id="{DED80B32-1C98-7BBD-A2DD-A85A1EA3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screen"/>
            <a:stretch>
              <a:fillRect/>
            </a:stretch>
          </p:blipFill>
          <p:spPr>
            <a:xfrm>
              <a:off x="4649895" y="3030875"/>
              <a:ext cx="802800" cy="80329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41" name="그룹 2276">
            <a:extLst>
              <a:ext uri="{FF2B5EF4-FFF2-40B4-BE49-F238E27FC236}">
                <a16:creationId xmlns:a16="http://schemas.microsoft.com/office/drawing/2014/main" id="{2B939AE1-4197-42E3-D82B-425189607319}"/>
              </a:ext>
            </a:extLst>
          </p:cNvPr>
          <p:cNvGrpSpPr>
            <a:grpSpLocks/>
          </p:cNvGrpSpPr>
          <p:nvPr/>
        </p:nvGrpSpPr>
        <p:grpSpPr bwMode="auto">
          <a:xfrm>
            <a:off x="3992539" y="1670997"/>
            <a:ext cx="646137" cy="859431"/>
            <a:chOff x="4624716" y="2073853"/>
            <a:chExt cx="802800" cy="1065703"/>
          </a:xfrm>
        </p:grpSpPr>
        <p:pic>
          <p:nvPicPr>
            <p:cNvPr id="1242" name="그림 1241" descr="원, 빛, 디자인, 흑백이(가) 표시된 사진&#10;&#10;자동 생성된 설명">
              <a:extLst>
                <a:ext uri="{FF2B5EF4-FFF2-40B4-BE49-F238E27FC236}">
                  <a16:creationId xmlns:a16="http://schemas.microsoft.com/office/drawing/2014/main" id="{6D4A7828-FA6D-1E9C-AFFE-090959D02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/>
            <a:stretch>
              <a:fillRect/>
            </a:stretch>
          </p:blipFill>
          <p:spPr>
            <a:xfrm>
              <a:off x="4624716" y="2073853"/>
              <a:ext cx="802800" cy="802802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43" name="テキスト ボックス 3">
              <a:extLst>
                <a:ext uri="{FF2B5EF4-FFF2-40B4-BE49-F238E27FC236}">
                  <a16:creationId xmlns:a16="http://schemas.microsoft.com/office/drawing/2014/main" id="{490FF0B5-07CE-1490-8DDB-0F8F5AF18399}"/>
                </a:ext>
              </a:extLst>
            </p:cNvPr>
            <p:cNvSpPr txBox="1"/>
            <p:nvPr/>
          </p:nvSpPr>
          <p:spPr>
            <a:xfrm>
              <a:off x="4685124" y="2852857"/>
              <a:ext cx="678802" cy="28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PREMIUM </a:t>
              </a:r>
            </a:p>
            <a:p>
              <a:pPr algn="ctr" eaLnBrk="1">
                <a:lnSpc>
                  <a:spcPct val="80000"/>
                </a:lnSpc>
              </a:pP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HANDY FAN</a:t>
              </a:r>
              <a:endParaRPr lang="en-US" altLang="ko-KR" sz="645">
                <a:solidFill>
                  <a:srgbClr val="5353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44" name="그룹 2275">
            <a:extLst>
              <a:ext uri="{FF2B5EF4-FFF2-40B4-BE49-F238E27FC236}">
                <a16:creationId xmlns:a16="http://schemas.microsoft.com/office/drawing/2014/main" id="{A5B26E4A-234C-578E-759F-DF1AC2D490F9}"/>
              </a:ext>
            </a:extLst>
          </p:cNvPr>
          <p:cNvGrpSpPr>
            <a:grpSpLocks/>
          </p:cNvGrpSpPr>
          <p:nvPr/>
        </p:nvGrpSpPr>
        <p:grpSpPr bwMode="auto">
          <a:xfrm>
            <a:off x="5348782" y="1686352"/>
            <a:ext cx="646137" cy="866036"/>
            <a:chOff x="8088276" y="2091936"/>
            <a:chExt cx="802572" cy="1074959"/>
          </a:xfrm>
        </p:grpSpPr>
        <p:pic>
          <p:nvPicPr>
            <p:cNvPr id="1245" name="그림 1244" descr="원이(가) 표시된 사진&#10;&#10;자동 생성된 설명">
              <a:extLst>
                <a:ext uri="{FF2B5EF4-FFF2-40B4-BE49-F238E27FC236}">
                  <a16:creationId xmlns:a16="http://schemas.microsoft.com/office/drawing/2014/main" id="{76E2C324-AB1B-EE13-1DAA-B2CA6E33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screen"/>
            <a:stretch>
              <a:fillRect/>
            </a:stretch>
          </p:blipFill>
          <p:spPr>
            <a:xfrm>
              <a:off x="8088276" y="2091936"/>
              <a:ext cx="802572" cy="80201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46" name="テキスト ボックス 3">
              <a:extLst>
                <a:ext uri="{FF2B5EF4-FFF2-40B4-BE49-F238E27FC236}">
                  <a16:creationId xmlns:a16="http://schemas.microsoft.com/office/drawing/2014/main" id="{FE4DB5A1-2426-18ED-6332-AD426E839222}"/>
                </a:ext>
              </a:extLst>
            </p:cNvPr>
            <p:cNvSpPr txBox="1"/>
            <p:nvPr/>
          </p:nvSpPr>
          <p:spPr>
            <a:xfrm>
              <a:off x="8162567" y="2836775"/>
              <a:ext cx="708024" cy="330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3in1 CHARGER</a:t>
              </a:r>
            </a:p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(</a:t>
              </a:r>
              <a:r>
                <a:rPr lang="ko-KR" altLang="en-US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고급</a:t>
              </a:r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)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47" name="그룹 2294">
            <a:extLst>
              <a:ext uri="{FF2B5EF4-FFF2-40B4-BE49-F238E27FC236}">
                <a16:creationId xmlns:a16="http://schemas.microsoft.com/office/drawing/2014/main" id="{3AB9ACD1-8FF8-EB3D-ED21-F302A4A2A95D}"/>
              </a:ext>
            </a:extLst>
          </p:cNvPr>
          <p:cNvGrpSpPr>
            <a:grpSpLocks/>
          </p:cNvGrpSpPr>
          <p:nvPr/>
        </p:nvGrpSpPr>
        <p:grpSpPr bwMode="auto">
          <a:xfrm>
            <a:off x="6511831" y="2468113"/>
            <a:ext cx="647416" cy="880110"/>
            <a:chOff x="4788506" y="2460903"/>
            <a:chExt cx="648000" cy="880139"/>
          </a:xfrm>
        </p:grpSpPr>
        <p:sp>
          <p:nvSpPr>
            <p:cNvPr id="1248" name="テキスト ボックス 3">
              <a:extLst>
                <a:ext uri="{FF2B5EF4-FFF2-40B4-BE49-F238E27FC236}">
                  <a16:creationId xmlns:a16="http://schemas.microsoft.com/office/drawing/2014/main" id="{3D8CA2EA-AF3F-1271-6872-4CDC29F8ECF1}"/>
                </a:ext>
              </a:extLst>
            </p:cNvPr>
            <p:cNvSpPr txBox="1"/>
            <p:nvPr/>
          </p:nvSpPr>
          <p:spPr>
            <a:xfrm>
              <a:off x="4845198" y="3075073"/>
              <a:ext cx="544861" cy="265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MAGSAFE</a:t>
              </a:r>
            </a:p>
            <a:p>
              <a:pPr algn="ctr" eaLnBrk="1"/>
              <a:r>
                <a:rPr lang="en-US" altLang="ko-KR" sz="564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POWER BANK</a:t>
              </a:r>
              <a:endParaRPr lang="ko-KR" altLang="ko-KR" sz="564" dirty="0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  <p:pic>
          <p:nvPicPr>
            <p:cNvPr id="1249" name="그림 1248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320A16B-1981-2E7D-0ED0-0D9509FF4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screen"/>
            <a:stretch>
              <a:fillRect/>
            </a:stretch>
          </p:blipFill>
          <p:spPr>
            <a:xfrm>
              <a:off x="4788506" y="2460903"/>
              <a:ext cx="648000" cy="64743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50" name="그룹 2240">
            <a:extLst>
              <a:ext uri="{FF2B5EF4-FFF2-40B4-BE49-F238E27FC236}">
                <a16:creationId xmlns:a16="http://schemas.microsoft.com/office/drawing/2014/main" id="{E999A378-B6CE-919B-3915-8C496C57E341}"/>
              </a:ext>
            </a:extLst>
          </p:cNvPr>
          <p:cNvGrpSpPr>
            <a:grpSpLocks/>
          </p:cNvGrpSpPr>
          <p:nvPr/>
        </p:nvGrpSpPr>
        <p:grpSpPr bwMode="auto">
          <a:xfrm>
            <a:off x="7240557" y="2468114"/>
            <a:ext cx="644157" cy="881575"/>
            <a:chOff x="9745601" y="3049644"/>
            <a:chExt cx="798813" cy="1093163"/>
          </a:xfrm>
        </p:grpSpPr>
        <p:grpSp>
          <p:nvGrpSpPr>
            <p:cNvPr id="1251" name="그룹 2260">
              <a:extLst>
                <a:ext uri="{FF2B5EF4-FFF2-40B4-BE49-F238E27FC236}">
                  <a16:creationId xmlns:a16="http://schemas.microsoft.com/office/drawing/2014/main" id="{C5459AB9-C169-5B80-CE06-622DF48492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48488" y="3825475"/>
              <a:ext cx="712837" cy="317332"/>
              <a:chOff x="9493618" y="3825475"/>
              <a:chExt cx="712837" cy="317332"/>
            </a:xfrm>
          </p:grpSpPr>
          <p:sp>
            <p:nvSpPr>
              <p:cNvPr id="1255" name="テキスト ボックス 3">
                <a:extLst>
                  <a:ext uri="{FF2B5EF4-FFF2-40B4-BE49-F238E27FC236}">
                    <a16:creationId xmlns:a16="http://schemas.microsoft.com/office/drawing/2014/main" id="{4E3D6163-0385-ED89-E1A6-BE73F978A8B4}"/>
                  </a:ext>
                </a:extLst>
              </p:cNvPr>
              <p:cNvSpPr txBox="1"/>
              <p:nvPr/>
            </p:nvSpPr>
            <p:spPr>
              <a:xfrm>
                <a:off x="9493618" y="3825475"/>
                <a:ext cx="712837" cy="228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5" tIns="45715" rIns="45715" bIns="45715">
                <a:spAutoFit/>
              </a:bodyPr>
              <a:lstStyle/>
              <a:p>
                <a:pPr algn="ctr" defTabSz="914330">
                  <a:defRPr sz="600">
                    <a:solidFill>
                      <a:srgbClr val="595959"/>
                    </a:solidFill>
                    <a:latin typeface="Arial Black"/>
                    <a:ea typeface="Arial Black"/>
                    <a:cs typeface="Arial Black"/>
                    <a:sym typeface="Arial Black"/>
                  </a:defRPr>
                </a:pPr>
                <a:r>
                  <a:rPr lang="en-US" sz="600" kern="0" dirty="0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/>
                  </a:rPr>
                  <a:t>POWER BANK</a:t>
                </a:r>
              </a:p>
            </p:txBody>
          </p:sp>
          <p:sp>
            <p:nvSpPr>
              <p:cNvPr id="1256" name="テキスト ボックス 3">
                <a:extLst>
                  <a:ext uri="{FF2B5EF4-FFF2-40B4-BE49-F238E27FC236}">
                    <a16:creationId xmlns:a16="http://schemas.microsoft.com/office/drawing/2014/main" id="{37777FC1-CCC4-44F0-E166-4C5DFC25AD98}"/>
                  </a:ext>
                </a:extLst>
              </p:cNvPr>
              <p:cNvSpPr txBox="1"/>
              <p:nvPr/>
            </p:nvSpPr>
            <p:spPr>
              <a:xfrm>
                <a:off x="9728188" y="3920669"/>
                <a:ext cx="243700" cy="2221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5" tIns="45715" rIns="45715" bIns="45715">
                <a:spAutoFit/>
              </a:bodyPr>
              <a:lstStyle>
                <a:lvl1pPr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11334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133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en-US" altLang="ko-KR" sz="564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2</a:t>
                </a:r>
                <a:r>
                  <a:rPr lang="ko-KR" altLang="en-US" sz="564">
                    <a:solidFill>
                      <a:srgbClr val="59595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 Black" panose="020B0A04020102020204" pitchFamily="34" charset="0"/>
                  </a:rPr>
                  <a:t>종</a:t>
                </a:r>
              </a:p>
            </p:txBody>
          </p:sp>
        </p:grpSp>
        <p:grpSp>
          <p:nvGrpSpPr>
            <p:cNvPr id="1252" name="그룹 2259">
              <a:extLst>
                <a:ext uri="{FF2B5EF4-FFF2-40B4-BE49-F238E27FC236}">
                  <a16:creationId xmlns:a16="http://schemas.microsoft.com/office/drawing/2014/main" id="{276D4D6A-2511-D376-1F86-1C2BFF50C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45601" y="3049644"/>
              <a:ext cx="798813" cy="798813"/>
              <a:chOff x="10525626" y="3014878"/>
              <a:chExt cx="798813" cy="798813"/>
            </a:xfrm>
          </p:grpSpPr>
          <p:sp>
            <p:nvSpPr>
              <p:cNvPr id="1253" name="타원 1252">
                <a:extLst>
                  <a:ext uri="{FF2B5EF4-FFF2-40B4-BE49-F238E27FC236}">
                    <a16:creationId xmlns:a16="http://schemas.microsoft.com/office/drawing/2014/main" id="{FD1BEA94-0CDE-6ABD-C51B-532CE4BB8A00}"/>
                  </a:ext>
                </a:extLst>
              </p:cNvPr>
              <p:cNvSpPr/>
              <p:nvPr/>
            </p:nvSpPr>
            <p:spPr>
              <a:xfrm>
                <a:off x="10526346" y="3014878"/>
                <a:ext cx="798093" cy="798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934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1254" name="그림 2253">
                <a:extLst>
                  <a:ext uri="{FF2B5EF4-FFF2-40B4-BE49-F238E27FC236}">
                    <a16:creationId xmlns:a16="http://schemas.microsoft.com/office/drawing/2014/main" id="{DE30AFCC-13D2-1846-D856-3F2A0BC7A6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84237" y="3039938"/>
                <a:ext cx="449215" cy="7486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257" name="그룹 2242">
            <a:extLst>
              <a:ext uri="{FF2B5EF4-FFF2-40B4-BE49-F238E27FC236}">
                <a16:creationId xmlns:a16="http://schemas.microsoft.com/office/drawing/2014/main" id="{3838A4CB-7735-381E-9BB2-AAC671AF3613}"/>
              </a:ext>
            </a:extLst>
          </p:cNvPr>
          <p:cNvGrpSpPr>
            <a:grpSpLocks/>
          </p:cNvGrpSpPr>
          <p:nvPr/>
        </p:nvGrpSpPr>
        <p:grpSpPr bwMode="auto">
          <a:xfrm>
            <a:off x="8263435" y="2455318"/>
            <a:ext cx="647416" cy="812879"/>
            <a:chOff x="10186254" y="3045492"/>
            <a:chExt cx="802800" cy="1009245"/>
          </a:xfrm>
        </p:grpSpPr>
        <p:pic>
          <p:nvPicPr>
            <p:cNvPr id="1258" name="그림 1257">
              <a:extLst>
                <a:ext uri="{FF2B5EF4-FFF2-40B4-BE49-F238E27FC236}">
                  <a16:creationId xmlns:a16="http://schemas.microsoft.com/office/drawing/2014/main" id="{51B94538-7683-1B72-ADA9-F896458AF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screen"/>
            <a:stretch>
              <a:fillRect/>
            </a:stretch>
          </p:blipFill>
          <p:spPr>
            <a:xfrm>
              <a:off x="10186254" y="3045492"/>
              <a:ext cx="802800" cy="80222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59" name="テキスト ボックス 3">
              <a:extLst>
                <a:ext uri="{FF2B5EF4-FFF2-40B4-BE49-F238E27FC236}">
                  <a16:creationId xmlns:a16="http://schemas.microsoft.com/office/drawing/2014/main" id="{432ABA63-F7FF-799F-F0A5-70BE814058C5}"/>
                </a:ext>
              </a:extLst>
            </p:cNvPr>
            <p:cNvSpPr txBox="1"/>
            <p:nvPr/>
          </p:nvSpPr>
          <p:spPr>
            <a:xfrm>
              <a:off x="10258431" y="3825474"/>
              <a:ext cx="710801" cy="22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/>
            <a:p>
              <a:pPr algn="ctr" defTabSz="914330">
                <a:defRPr sz="600">
                  <a:solidFill>
                    <a:srgbClr val="595959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lang="en-US" sz="600" kern="0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POWER CUBE</a:t>
              </a:r>
            </a:p>
          </p:txBody>
        </p:sp>
      </p:grpSp>
      <p:grpSp>
        <p:nvGrpSpPr>
          <p:cNvPr id="1260" name="그룹 2282">
            <a:extLst>
              <a:ext uri="{FF2B5EF4-FFF2-40B4-BE49-F238E27FC236}">
                <a16:creationId xmlns:a16="http://schemas.microsoft.com/office/drawing/2014/main" id="{5E001E70-1189-EA5D-1BCE-CC1EFA612B53}"/>
              </a:ext>
            </a:extLst>
          </p:cNvPr>
          <p:cNvGrpSpPr>
            <a:grpSpLocks/>
          </p:cNvGrpSpPr>
          <p:nvPr/>
        </p:nvGrpSpPr>
        <p:grpSpPr bwMode="auto">
          <a:xfrm>
            <a:off x="8134205" y="1702985"/>
            <a:ext cx="646136" cy="771936"/>
            <a:chOff x="10257937" y="2112374"/>
            <a:chExt cx="802265" cy="958981"/>
          </a:xfrm>
        </p:grpSpPr>
        <p:pic>
          <p:nvPicPr>
            <p:cNvPr id="1261" name="그림 1260" descr="원, 전자제품, 라우드스피커이(가) 표시된 사진&#10;&#10;자동 생성된 설명">
              <a:extLst>
                <a:ext uri="{FF2B5EF4-FFF2-40B4-BE49-F238E27FC236}">
                  <a16:creationId xmlns:a16="http://schemas.microsoft.com/office/drawing/2014/main" id="{24CABF48-C782-939B-10F8-B6484CC9C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screen"/>
            <a:stretch>
              <a:fillRect/>
            </a:stretch>
          </p:blipFill>
          <p:spPr>
            <a:xfrm>
              <a:off x="10257937" y="2112374"/>
              <a:ext cx="802265" cy="8026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62" name="テキスト ボックス 3">
              <a:extLst>
                <a:ext uri="{FF2B5EF4-FFF2-40B4-BE49-F238E27FC236}">
                  <a16:creationId xmlns:a16="http://schemas.microsoft.com/office/drawing/2014/main" id="{760D8219-EAB0-2B3B-756D-267206C9E724}"/>
                </a:ext>
              </a:extLst>
            </p:cNvPr>
            <p:cNvSpPr txBox="1"/>
            <p:nvPr/>
          </p:nvSpPr>
          <p:spPr>
            <a:xfrm>
              <a:off x="10281310" y="2841956"/>
              <a:ext cx="755522" cy="229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/>
            <a:p>
              <a:pPr algn="ctr" defTabSz="914330">
                <a:defRPr sz="600">
                  <a:solidFill>
                    <a:srgbClr val="595959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lang="en-US" sz="600" kern="0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CAR CHARGER</a:t>
              </a:r>
            </a:p>
          </p:txBody>
        </p:sp>
      </p:grpSp>
      <p:grpSp>
        <p:nvGrpSpPr>
          <p:cNvPr id="1263" name="그룹 2252">
            <a:extLst>
              <a:ext uri="{FF2B5EF4-FFF2-40B4-BE49-F238E27FC236}">
                <a16:creationId xmlns:a16="http://schemas.microsoft.com/office/drawing/2014/main" id="{C8D29846-0986-B053-4E10-C77A40239DED}"/>
              </a:ext>
            </a:extLst>
          </p:cNvPr>
          <p:cNvGrpSpPr>
            <a:grpSpLocks/>
          </p:cNvGrpSpPr>
          <p:nvPr/>
        </p:nvGrpSpPr>
        <p:grpSpPr bwMode="auto">
          <a:xfrm>
            <a:off x="4285435" y="3551832"/>
            <a:ext cx="664153" cy="794967"/>
            <a:chOff x="3833048" y="4209300"/>
            <a:chExt cx="665249" cy="795420"/>
          </a:xfrm>
        </p:grpSpPr>
        <p:sp>
          <p:nvSpPr>
            <p:cNvPr id="1264" name="テキスト ボックス 3">
              <a:extLst>
                <a:ext uri="{FF2B5EF4-FFF2-40B4-BE49-F238E27FC236}">
                  <a16:creationId xmlns:a16="http://schemas.microsoft.com/office/drawing/2014/main" id="{30C9CB13-2BAE-8EA9-A0F2-4569FCF9E294}"/>
                </a:ext>
              </a:extLst>
            </p:cNvPr>
            <p:cNvSpPr txBox="1"/>
            <p:nvPr/>
          </p:nvSpPr>
          <p:spPr>
            <a:xfrm>
              <a:off x="3833048" y="4819959"/>
              <a:ext cx="657663" cy="184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defPPr>
                <a:defRPr lang="ko-KR"/>
              </a:defPPr>
              <a:lvl1pPr marR="0" lvl="0" indent="0" algn="ctr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600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defRPr>
              </a:lvl1pPr>
            </a:lstStyle>
            <a:p>
              <a:pPr eaLnBrk="1">
                <a:defRPr/>
              </a:pPr>
              <a:r>
                <a:rPr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FAN CLASSIC</a:t>
              </a:r>
              <a:r>
                <a:rPr 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 </a:t>
              </a:r>
              <a:r>
                <a:rPr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3</a:t>
              </a:r>
            </a:p>
          </p:txBody>
        </p:sp>
        <p:pic>
          <p:nvPicPr>
            <p:cNvPr id="1265" name="그림 1264" descr="원, 팬, 흑백이(가) 표시된 사진&#10;&#10;자동 생성된 설명">
              <a:extLst>
                <a:ext uri="{FF2B5EF4-FFF2-40B4-BE49-F238E27FC236}">
                  <a16:creationId xmlns:a16="http://schemas.microsoft.com/office/drawing/2014/main" id="{7E4D1805-FC48-92BA-4522-A50631AE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screen"/>
            <a:stretch>
              <a:fillRect/>
            </a:stretch>
          </p:blipFill>
          <p:spPr>
            <a:xfrm>
              <a:off x="3849813" y="4209300"/>
              <a:ext cx="648484" cy="64778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266" name="그룹 2280">
            <a:extLst>
              <a:ext uri="{FF2B5EF4-FFF2-40B4-BE49-F238E27FC236}">
                <a16:creationId xmlns:a16="http://schemas.microsoft.com/office/drawing/2014/main" id="{38F76C7B-CBAA-CCEB-902D-A1B8E8BECFE0}"/>
              </a:ext>
            </a:extLst>
          </p:cNvPr>
          <p:cNvGrpSpPr>
            <a:grpSpLocks/>
          </p:cNvGrpSpPr>
          <p:nvPr/>
        </p:nvGrpSpPr>
        <p:grpSpPr bwMode="auto">
          <a:xfrm>
            <a:off x="5929668" y="1688910"/>
            <a:ext cx="646137" cy="863476"/>
            <a:chOff x="7451276" y="2094876"/>
            <a:chExt cx="802800" cy="1072015"/>
          </a:xfrm>
        </p:grpSpPr>
        <p:grpSp>
          <p:nvGrpSpPr>
            <p:cNvPr id="1267" name="그룹 2271">
              <a:extLst>
                <a:ext uri="{FF2B5EF4-FFF2-40B4-BE49-F238E27FC236}">
                  <a16:creationId xmlns:a16="http://schemas.microsoft.com/office/drawing/2014/main" id="{5A882DEF-B125-7348-9E8D-3F553A226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276" y="2094876"/>
              <a:ext cx="802800" cy="802800"/>
              <a:chOff x="8055571" y="800872"/>
              <a:chExt cx="802800" cy="802800"/>
            </a:xfrm>
          </p:grpSpPr>
          <p:sp>
            <p:nvSpPr>
              <p:cNvPr id="1269" name="타원 1268">
                <a:extLst>
                  <a:ext uri="{FF2B5EF4-FFF2-40B4-BE49-F238E27FC236}">
                    <a16:creationId xmlns:a16="http://schemas.microsoft.com/office/drawing/2014/main" id="{E0A881E8-E589-98D2-C47A-79DFCA549604}"/>
                  </a:ext>
                </a:extLst>
              </p:cNvPr>
              <p:cNvSpPr/>
              <p:nvPr/>
            </p:nvSpPr>
            <p:spPr>
              <a:xfrm>
                <a:off x="8055571" y="800872"/>
                <a:ext cx="802800" cy="8021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934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1270" name="그림 2266" descr="욕실, 상자, 가정 용품, 변기이(가) 표시된 사진&#10;&#10;자동 생성된 설명">
                <a:extLst>
                  <a:ext uri="{FF2B5EF4-FFF2-40B4-BE49-F238E27FC236}">
                    <a16:creationId xmlns:a16="http://schemas.microsoft.com/office/drawing/2014/main" id="{E7D18580-97A2-0B6A-B44F-9E42C069F2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0555" y="912718"/>
                <a:ext cx="797813" cy="549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68" name="テキスト ボックス 3">
              <a:extLst>
                <a:ext uri="{FF2B5EF4-FFF2-40B4-BE49-F238E27FC236}">
                  <a16:creationId xmlns:a16="http://schemas.microsoft.com/office/drawing/2014/main" id="{4571A2F2-C105-8A27-AA18-4385C9FA9048}"/>
                </a:ext>
              </a:extLst>
            </p:cNvPr>
            <p:cNvSpPr txBox="1"/>
            <p:nvPr/>
          </p:nvSpPr>
          <p:spPr>
            <a:xfrm>
              <a:off x="7496972" y="2836699"/>
              <a:ext cx="708225" cy="330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3in1 CHARGER</a:t>
              </a:r>
            </a:p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(Fold)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71" name="그룹 2249">
            <a:extLst>
              <a:ext uri="{FF2B5EF4-FFF2-40B4-BE49-F238E27FC236}">
                <a16:creationId xmlns:a16="http://schemas.microsoft.com/office/drawing/2014/main" id="{5EB38453-BCBA-37FD-2841-BBD0EB8859CC}"/>
              </a:ext>
            </a:extLst>
          </p:cNvPr>
          <p:cNvGrpSpPr>
            <a:grpSpLocks/>
          </p:cNvGrpSpPr>
          <p:nvPr/>
        </p:nvGrpSpPr>
        <p:grpSpPr bwMode="auto">
          <a:xfrm>
            <a:off x="8862231" y="1697868"/>
            <a:ext cx="639739" cy="792011"/>
            <a:chOff x="7467087" y="2442019"/>
            <a:chExt cx="648000" cy="802975"/>
          </a:xfrm>
        </p:grpSpPr>
        <p:pic>
          <p:nvPicPr>
            <p:cNvPr id="1272" name="그림 1271" descr="스크린샷, 디자인, 가전용품이(가) 표시된 사진&#10;&#10;자동 생성된 설명">
              <a:extLst>
                <a:ext uri="{FF2B5EF4-FFF2-40B4-BE49-F238E27FC236}">
                  <a16:creationId xmlns:a16="http://schemas.microsoft.com/office/drawing/2014/main" id="{E68576AF-5064-F346-7EDD-90F50927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screen"/>
            <a:stretch>
              <a:fillRect/>
            </a:stretch>
          </p:blipFill>
          <p:spPr>
            <a:xfrm>
              <a:off x="7467087" y="2442019"/>
              <a:ext cx="648000" cy="64859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73" name="テキスト ボックス 3">
              <a:extLst>
                <a:ext uri="{FF2B5EF4-FFF2-40B4-BE49-F238E27FC236}">
                  <a16:creationId xmlns:a16="http://schemas.microsoft.com/office/drawing/2014/main" id="{99EE78AD-76DF-C188-47D9-6DADB1545E59}"/>
                </a:ext>
              </a:extLst>
            </p:cNvPr>
            <p:cNvSpPr txBox="1"/>
            <p:nvPr/>
          </p:nvSpPr>
          <p:spPr>
            <a:xfrm>
              <a:off x="7630842" y="3063372"/>
              <a:ext cx="312716" cy="181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>
              <a:lvl1pPr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13347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1334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564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H4 2</a:t>
              </a:r>
              <a:r>
                <a:rPr lang="en-US" altLang="ko-KR" sz="564" baseline="3000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 panose="020B0A04020102020204" pitchFamily="34" charset="0"/>
                </a:rPr>
                <a:t>nd</a:t>
              </a:r>
              <a:endParaRPr lang="ko-KR" altLang="ko-KR" sz="564">
                <a:solidFill>
                  <a:srgbClr val="2E75B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 Black" panose="020B0A04020102020204" pitchFamily="34" charset="0"/>
              </a:endParaRPr>
            </a:p>
          </p:txBody>
        </p:sp>
      </p:grpSp>
      <p:grpSp>
        <p:nvGrpSpPr>
          <p:cNvPr id="1274" name="그룹 2281">
            <a:extLst>
              <a:ext uri="{FF2B5EF4-FFF2-40B4-BE49-F238E27FC236}">
                <a16:creationId xmlns:a16="http://schemas.microsoft.com/office/drawing/2014/main" id="{47370E27-50FF-7A3B-F1DC-AE044D0B5392}"/>
              </a:ext>
            </a:extLst>
          </p:cNvPr>
          <p:cNvGrpSpPr>
            <a:grpSpLocks/>
          </p:cNvGrpSpPr>
          <p:nvPr/>
        </p:nvGrpSpPr>
        <p:grpSpPr bwMode="auto">
          <a:xfrm>
            <a:off x="6514390" y="1702983"/>
            <a:ext cx="647416" cy="771936"/>
            <a:chOff x="9542593" y="2112460"/>
            <a:chExt cx="802800" cy="958896"/>
          </a:xfrm>
        </p:grpSpPr>
        <p:pic>
          <p:nvPicPr>
            <p:cNvPr id="1275" name="그림 1274" descr="디자인, 레버이(가) 표시된 사진&#10;&#10;자동 생성된 설명">
              <a:extLst>
                <a:ext uri="{FF2B5EF4-FFF2-40B4-BE49-F238E27FC236}">
                  <a16:creationId xmlns:a16="http://schemas.microsoft.com/office/drawing/2014/main" id="{7BBE1424-3EC5-6A8A-92D1-A58516B2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screen"/>
            <a:stretch>
              <a:fillRect/>
            </a:stretch>
          </p:blipFill>
          <p:spPr>
            <a:xfrm>
              <a:off x="9542593" y="2112460"/>
              <a:ext cx="802800" cy="80262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276" name="テキスト ボックス 3">
              <a:extLst>
                <a:ext uri="{FF2B5EF4-FFF2-40B4-BE49-F238E27FC236}">
                  <a16:creationId xmlns:a16="http://schemas.microsoft.com/office/drawing/2014/main" id="{18FDFAB4-710F-DFA4-F084-738988A33138}"/>
                </a:ext>
              </a:extLst>
            </p:cNvPr>
            <p:cNvSpPr txBox="1"/>
            <p:nvPr/>
          </p:nvSpPr>
          <p:spPr>
            <a:xfrm>
              <a:off x="9637256" y="2841977"/>
              <a:ext cx="645205" cy="229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5" tIns="45715" rIns="45715" bIns="45715">
              <a:spAutoFit/>
            </a:bodyPr>
            <a:lstStyle/>
            <a:p>
              <a:pPr algn="ctr" defTabSz="914330">
                <a:defRPr sz="600">
                  <a:solidFill>
                    <a:srgbClr val="595959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lang="en-US" sz="600" kern="0" dirty="0">
                  <a:solidFill>
                    <a:srgbClr val="59595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 Black"/>
                </a:rPr>
                <a:t>SINGLE PAD</a:t>
              </a:r>
            </a:p>
          </p:txBody>
        </p:sp>
      </p:grpSp>
      <p:pic>
        <p:nvPicPr>
          <p:cNvPr id="1277" name="그림 2305">
            <a:extLst>
              <a:ext uri="{FF2B5EF4-FFF2-40B4-BE49-F238E27FC236}">
                <a16:creationId xmlns:a16="http://schemas.microsoft.com/office/drawing/2014/main" id="{322E6A1C-F13D-B502-BE0B-A3FACF3B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463" y="2807174"/>
            <a:ext cx="237983" cy="2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Rectangle 12">
            <a:extLst>
              <a:ext uri="{FF2B5EF4-FFF2-40B4-BE49-F238E27FC236}">
                <a16:creationId xmlns:a16="http://schemas.microsoft.com/office/drawing/2014/main" id="{ABFAA779-C5C0-3336-005A-2FE65E2D9B98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신제품 출시 로드맵</a:t>
            </a:r>
            <a:endParaRPr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3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CF7D-D198-B25A-A8B0-17E5DFAA6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4D8A1F-6604-C342-81A5-FACCCAEFD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67356"/>
              </p:ext>
            </p:extLst>
          </p:nvPr>
        </p:nvGraphicFramePr>
        <p:xfrm>
          <a:off x="260753" y="1485333"/>
          <a:ext cx="11599604" cy="5047054"/>
        </p:xfrm>
        <a:graphic>
          <a:graphicData uri="http://schemas.openxmlformats.org/drawingml/2006/table">
            <a:tbl>
              <a:tblPr/>
              <a:tblGrid>
                <a:gridCol w="629252">
                  <a:extLst>
                    <a:ext uri="{9D8B030D-6E8A-4147-A177-3AD203B41FA5}">
                      <a16:colId xmlns:a16="http://schemas.microsoft.com/office/drawing/2014/main" val="3261336482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4050285876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1943218150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3726579884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236428591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1781337465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2021801057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2131728335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2946894855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3826889958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1432978533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923158639"/>
                    </a:ext>
                  </a:extLst>
                </a:gridCol>
                <a:gridCol w="914196">
                  <a:extLst>
                    <a:ext uri="{9D8B030D-6E8A-4147-A177-3AD203B41FA5}">
                      <a16:colId xmlns:a16="http://schemas.microsoft.com/office/drawing/2014/main" val="851408378"/>
                    </a:ext>
                  </a:extLst>
                </a:gridCol>
              </a:tblGrid>
              <a:tr h="1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80808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700" b="0" i="0" u="none" strike="noStrike" dirty="0">
                        <a:solidFill>
                          <a:srgbClr val="808080"/>
                        </a:solidFill>
                        <a:effectLst/>
                        <a:latin typeface="Verdan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37351"/>
                  </a:ext>
                </a:extLst>
              </a:tr>
              <a:tr h="6185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이달의 이슈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66784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새해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신년 계획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한파대비 기획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미세먼지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졸업식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구정 연휴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연말 정산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이사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신학기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이사시즌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봄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이사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결혼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가정의 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결혼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장마시즌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여름방학 시작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장마시즌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여름방학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여름휴가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삼복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&amp;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혹서기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여름방학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여름휴가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개학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새학기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추석 연휴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이사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결혼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가을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여행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핼러윈데이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이사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결혼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수능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김장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유통대목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이사 시즌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결혼 시즌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크리스마스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겨울방학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&amp;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연말시즌 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새해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크리스마스 파티 용품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신년 기획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다이어리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03395"/>
                  </a:ext>
                </a:extLst>
              </a:tr>
              <a:tr h="5629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신제품</a:t>
                      </a:r>
                      <a:endParaRPr lang="en-US" altLang="ko-KR" sz="7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NEW)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M3 TABLE STAND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STAND 4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GRANDE 2</a:t>
                      </a:r>
                    </a:p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PREMIUM HANDY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NECKBAND FAN</a:t>
                      </a:r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S1 2</a:t>
                      </a:r>
                      <a:r>
                        <a:rPr lang="en-US" sz="700" b="0" i="0" u="none" strike="noStrike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nd</a:t>
                      </a:r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3in1 CHARGER (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고급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MULTI ADP SERIES</a:t>
                      </a:r>
                    </a:p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(36/65/100W)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CABLE SERIES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주년 에디션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3in1 CHARGER (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폴딩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in1 CHARGER (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보급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SINGLE PAD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MAGSAFE POWER BANK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POWER BANK 2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CAR CHARGER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POWER CUBE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H4 2nd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MIST STEAM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OBJET LIGHT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806390"/>
                  </a:ext>
                </a:extLst>
              </a:tr>
              <a:tr h="5629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신제품</a:t>
                      </a:r>
                      <a:endParaRPr lang="en-US" altLang="ko-KR" sz="7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MMC)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STAND 3Z</a:t>
                      </a:r>
                      <a:b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C 2, PRO 4</a:t>
                      </a:r>
                    </a:p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CLASSIC 3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SPACE S</a:t>
                      </a:r>
                    </a:p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PRIME 3</a:t>
                      </a:r>
                    </a:p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5.1CH MAX</a:t>
                      </a:r>
                      <a:b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5.1CH PRO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SPACE ON PLUS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THE CLASSIC 2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H3 X</a:t>
                      </a:r>
                      <a:br>
                        <a:rPr lang="pt-BR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pt-BR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H2 X</a:t>
                      </a:r>
                      <a:br>
                        <a:rPr lang="pt-BR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pt-BR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MIST STAND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MIST TOWER</a:t>
                      </a:r>
                      <a:b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WARMER PAD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43087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굿즈</a:t>
                      </a:r>
                      <a:r>
                        <a:rPr lang="en-US" altLang="ko-KR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사은품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에코백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684760"/>
                  </a:ext>
                </a:extLst>
              </a:tr>
              <a:tr h="742260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LUMENA</a:t>
                      </a:r>
                    </a:p>
                  </a:txBody>
                  <a:tcPr marL="66784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새해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 선물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새해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 선물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졸업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입학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어플리케이션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 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봄 맞이</a:t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선풍기류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선풍기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조명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전기모기채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b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얼리썸머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충전기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멀티 어댑터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케이블류 출시</a:t>
                      </a:r>
                      <a:b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주년 에디션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랜턴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endParaRPr lang="en-US" altLang="ko-KR" sz="700" b="0" i="0" u="none" strike="noStrike" dirty="0">
                        <a:solidFill>
                          <a:srgbClr val="FFFFFF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루메나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주년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충전기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조명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 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썸머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방학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휴가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장마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충전기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조명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b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썸머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방학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휴가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장마</a:t>
                      </a:r>
                      <a: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시즌 오프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충전기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가습기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b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추석 선물</a:t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가습기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출시</a:t>
                      </a:r>
                      <a:endParaRPr lang="en-US" altLang="ko-KR" sz="700" b="0" i="0" u="none" strike="noStrike" dirty="0">
                        <a:solidFill>
                          <a:srgbClr val="00B0F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 err="1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발난로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 출시</a:t>
                      </a: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가을</a:t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블랙 </a:t>
                      </a:r>
                      <a:r>
                        <a:rPr lang="ko-KR" alt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프라이데이</a:t>
                      </a:r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겨울</a:t>
                      </a:r>
                      <a:b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홀리데이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96744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국내외 전시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서울리빙디자인페어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4906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자사몰</a:t>
                      </a:r>
                      <a:endParaRPr lang="ko-KR" altLang="en-US" sz="7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새해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설선물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새해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설선물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졸업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입학 기획전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봄맞이</a:t>
                      </a:r>
                      <a:br>
                        <a:rPr lang="ko-KR" altLang="en-US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프로모션</a:t>
                      </a:r>
                      <a:endParaRPr lang="ko-KR" altLang="en-US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프로모션</a:t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FAN 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출시 →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얼리썸머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기획전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창립기념 기획전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썸머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기획전</a:t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리퍼비쉬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특가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썸머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기획전</a:t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시즌오프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추석 선물 기획전</a:t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프로모션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가을 기획전</a:t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프로모션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블랙프라이데이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윈터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기획전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496912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브랜드스토어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브랜드데이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 선물대첩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(N)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</a:t>
                      </a:r>
                      <a:r>
                        <a:rPr lang="ko-KR" altLang="en-US" sz="7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페스타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신상위크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신상위크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브랜드데이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창립 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주년 기념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브랜드데이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신상위크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캠핑 </a:t>
                      </a:r>
                      <a:r>
                        <a:rPr lang="ko-KR" altLang="en-US" sz="7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페스타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신상위크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블랙프라이데이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연말 감사제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725542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쇼핑라이브</a:t>
                      </a:r>
                      <a:endParaRPr lang="ko-KR" altLang="en-US" sz="7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제작라이브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자체라이브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4151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181591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현대백화점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판교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판교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압구정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판교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압구정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판교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목동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86254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신규영업</a:t>
                      </a:r>
                    </a:p>
                  </a:txBody>
                  <a:tcPr marL="66784" marR="0" marT="7200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신세계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센텀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팝업스토어 제안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성수동 팝업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카페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공간 협의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롯데면세점 부산 팝업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성수동 팝업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카페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공간 협의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롯데면세점 부산 팝업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현대홈쇼핑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회차</a:t>
                      </a:r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KT(POWER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협의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현대홈쇼핑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회차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이마트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프리퀀시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사은품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공구왕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황부장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유튜브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80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현대홈쇼핑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회차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fontAlgn="t"/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공구왕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황부장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유튜브 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이마트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프리퀀시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사은품</a:t>
                      </a:r>
                    </a:p>
                  </a:txBody>
                  <a:tcPr marL="36000" marR="0" marT="72000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45710"/>
                  </a:ext>
                </a:extLst>
              </a:tr>
            </a:tbl>
          </a:graphicData>
        </a:graphic>
      </p:graphicFrame>
      <p:sp>
        <p:nvSpPr>
          <p:cNvPr id="2" name="TextBox 25">
            <a:extLst>
              <a:ext uri="{FF2B5EF4-FFF2-40B4-BE49-F238E27FC236}">
                <a16:creationId xmlns:a16="http://schemas.microsoft.com/office/drawing/2014/main" id="{AE7A8104-8A2D-2710-CE0C-5D924611B8C8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0BB49C8-E6DD-827D-B919-34EB057054AD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연간 마케팅 캘린더</a:t>
            </a:r>
            <a:endParaRPr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9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D89B-4066-C87C-AD13-798FF7BFB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EA954-B8EE-490A-4E3F-75EA0E466C55}"/>
              </a:ext>
            </a:extLst>
          </p:cNvPr>
          <p:cNvSpPr txBox="1"/>
          <p:nvPr/>
        </p:nvSpPr>
        <p:spPr>
          <a:xfrm>
            <a:off x="10510689" y="1703435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단위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백만원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10DB5-7991-A96B-7D7D-F9CB0DCD6D7A}"/>
              </a:ext>
            </a:extLst>
          </p:cNvPr>
          <p:cNvSpPr txBox="1"/>
          <p:nvPr/>
        </p:nvSpPr>
        <p:spPr>
          <a:xfrm>
            <a:off x="781644" y="1549551"/>
            <a:ext cx="5984992" cy="30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FAN, </a:t>
            </a:r>
            <a:r>
              <a:rPr lang="ko-KR" altLang="en-US" sz="14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가습기</a:t>
            </a:r>
            <a:r>
              <a:rPr lang="en-US" altLang="ko-KR" sz="14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POWER</a:t>
            </a:r>
            <a:r>
              <a:rPr lang="ko-KR" altLang="en-US" sz="14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류 매출성장 견인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4375327-9ED0-2045-0C13-C64924A0E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929634"/>
              </p:ext>
            </p:extLst>
          </p:nvPr>
        </p:nvGraphicFramePr>
        <p:xfrm>
          <a:off x="793328" y="2016138"/>
          <a:ext cx="10701923" cy="4378407"/>
        </p:xfrm>
        <a:graphic>
          <a:graphicData uri="http://schemas.openxmlformats.org/drawingml/2006/table">
            <a:tbl>
              <a:tblPr/>
              <a:tblGrid>
                <a:gridCol w="1027011">
                  <a:extLst>
                    <a:ext uri="{9D8B030D-6E8A-4147-A177-3AD203B41FA5}">
                      <a16:colId xmlns:a16="http://schemas.microsoft.com/office/drawing/2014/main" val="4028397536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2310979175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3534008028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3847836346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3609141874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2357624317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1805201658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1219854800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1016883934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419328377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3030465778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3791624365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1597288955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4292415805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3948865727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1188910088"/>
                    </a:ext>
                  </a:extLst>
                </a:gridCol>
                <a:gridCol w="604682">
                  <a:extLst>
                    <a:ext uri="{9D8B030D-6E8A-4147-A177-3AD203B41FA5}">
                      <a16:colId xmlns:a16="http://schemas.microsoft.com/office/drawing/2014/main" val="2083002637"/>
                    </a:ext>
                  </a:extLst>
                </a:gridCol>
              </a:tblGrid>
              <a:tr h="3980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  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온라인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국내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해외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30988"/>
                  </a:ext>
                </a:extLst>
              </a:tr>
              <a:tr h="398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증감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%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증감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%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증감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%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증감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%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7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111079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</a:t>
                      </a:r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FAN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26,284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21,561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4,723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22%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15,239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12,737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2,502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8,075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7,605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471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2,970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1,219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1,751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144%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29107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</a:t>
                      </a:r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LIGHT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9,222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9,131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4,867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4,451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416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1,868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2,619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-751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-29%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2,488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2,061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427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21%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16347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가습기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6,251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4,669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1,583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34%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2,613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1,981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632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32%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1,763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2,580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-817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-32%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1,876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108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1,768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1641%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948724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</a:t>
                      </a:r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WARMER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1,410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877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533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61%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959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654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304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47%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194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222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-29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-13%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257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257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438849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</a:t>
                      </a:r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POWER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2,334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413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1,921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465%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1,381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292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1,089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373%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934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813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672%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50332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공기청정기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217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226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-4%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-20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-37%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297%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92111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기타제품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457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349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109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31%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272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217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25%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152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28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563%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902478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액세서리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-333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-100%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-97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-100%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176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-176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-100%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　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-61 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-100%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08583"/>
                  </a:ext>
                </a:extLst>
              </a:tr>
              <a:tr h="398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총계</a:t>
                      </a:r>
                    </a:p>
                  </a:txBody>
                  <a:tcPr marL="35999" marR="35999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46,292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37,634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8,658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23%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25,547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20,655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4,892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24%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13,021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13,505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-484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-4%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7,724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3,474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4,251 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122%</a:t>
                      </a:r>
                    </a:p>
                  </a:txBody>
                  <a:tcPr marL="35999" marR="7200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074530"/>
                  </a:ext>
                </a:extLst>
              </a:tr>
            </a:tbl>
          </a:graphicData>
        </a:graphic>
      </p:graphicFrame>
      <p:sp>
        <p:nvSpPr>
          <p:cNvPr id="4" name="Rectangle 12">
            <a:extLst>
              <a:ext uri="{FF2B5EF4-FFF2-40B4-BE49-F238E27FC236}">
                <a16:creationId xmlns:a16="http://schemas.microsoft.com/office/drawing/2014/main" id="{D3E64E83-E050-1287-259B-BE82DC48CC9E}"/>
              </a:ext>
            </a:extLst>
          </p:cNvPr>
          <p:cNvSpPr txBox="1"/>
          <p:nvPr/>
        </p:nvSpPr>
        <p:spPr>
          <a:xfrm>
            <a:off x="781644" y="622589"/>
            <a:ext cx="8250759" cy="58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3200">
                <a:solidFill>
                  <a:srgbClr val="262626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 defTabSz="1219046" latinLnBrk="0" hangingPunct="0">
              <a:defRPr/>
            </a:pPr>
            <a:r>
              <a:rPr lang="en-US" altLang="ko-KR" kern="0" dirty="0"/>
              <a:t>P&amp;L Summary (PLAN)</a:t>
            </a: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1BA97F06-1B6E-9C6F-4CE6-33B7B5791BC5}"/>
              </a:ext>
            </a:extLst>
          </p:cNvPr>
          <p:cNvSpPr txBox="1"/>
          <p:nvPr/>
        </p:nvSpPr>
        <p:spPr>
          <a:xfrm>
            <a:off x="800695" y="358868"/>
            <a:ext cx="3660516" cy="2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7" tIns="45717" rIns="45717" bIns="45717">
            <a:spAutoFit/>
          </a:bodyPr>
          <a:lstStyle>
            <a:lvl1pPr>
              <a:defRPr sz="1200">
                <a:solidFill>
                  <a:srgbClr val="A6A6A6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사업계획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77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C1F26"/>
      </a:dk2>
      <a:lt2>
        <a:srgbClr val="EFF2F6"/>
      </a:lt2>
      <a:accent1>
        <a:srgbClr val="EBE6E0"/>
      </a:accent1>
      <a:accent2>
        <a:srgbClr val="CFC7C3"/>
      </a:accent2>
      <a:accent3>
        <a:srgbClr val="BBAEA5"/>
      </a:accent3>
      <a:accent4>
        <a:srgbClr val="92898A"/>
      </a:accent4>
      <a:accent5>
        <a:srgbClr val="8E9792"/>
      </a:accent5>
      <a:accent6>
        <a:srgbClr val="616161"/>
      </a:accent6>
      <a:hlink>
        <a:srgbClr val="625F5A"/>
      </a:hlink>
      <a:folHlink>
        <a:srgbClr val="CFC7C3"/>
      </a:folHlink>
    </a:clrScheme>
    <a:fontScheme name="creativityforest6">
      <a:majorFont>
        <a:latin typeface="Montserrat"/>
        <a:ea typeface="Roboto"/>
        <a:cs typeface=""/>
      </a:majorFont>
      <a:minorFont>
        <a:latin typeface="Roboto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121917" tIns="60958" rIns="121917" bIns="60958" rtlCol="0">
        <a:spAutoFit/>
      </a:bodyPr>
      <a:lstStyle>
        <a:defPPr algn="ctr">
          <a:lnSpc>
            <a:spcPct val="150000"/>
          </a:lnSpc>
          <a:defRPr sz="1200" dirty="0" smtClean="0">
            <a:solidFill>
              <a:schemeClr val="tx1">
                <a:lumMod val="65000"/>
                <a:lumOff val="35000"/>
              </a:schemeClr>
            </a:solidFill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53830</TotalTime>
  <Words>5234</Words>
  <Application>Microsoft Office PowerPoint</Application>
  <PresentationFormat>와이드스크린</PresentationFormat>
  <Paragraphs>1542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5" baseType="lpstr">
      <vt:lpstr>Montserrat</vt:lpstr>
      <vt:lpstr>MS PGothic</vt:lpstr>
      <vt:lpstr>Pretendard</vt:lpstr>
      <vt:lpstr>Pretendard Bold</vt:lpstr>
      <vt:lpstr>Pretendard ExtraBold</vt:lpstr>
      <vt:lpstr>Pretendard ExtraLight</vt:lpstr>
      <vt:lpstr>Pretendard Medium</vt:lpstr>
      <vt:lpstr>Pretendard Regular</vt:lpstr>
      <vt:lpstr>Pretendard SemiBold</vt:lpstr>
      <vt:lpstr>Roboto</vt:lpstr>
      <vt:lpstr>Roboto Bold</vt:lpstr>
      <vt:lpstr>나눔스퀘어 Light</vt:lpstr>
      <vt:lpstr>나눔스퀘어OTF ExtraBold</vt:lpstr>
      <vt:lpstr>맑은 고딕</vt:lpstr>
      <vt:lpstr>Arial</vt:lpstr>
      <vt:lpstr>Arial Black</vt:lpstr>
      <vt:lpstr>Helvetica</vt:lpstr>
      <vt:lpstr>Verdana</vt:lpstr>
      <vt:lpstr>Wingdings</vt:lpstr>
      <vt:lpstr>Office 테마</vt:lpstr>
      <vt:lpstr>2024 Business Plan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Presentation Template</dc:title>
  <dc:creator>www.pptwear.com</dc:creator>
  <cp:lastModifiedBy>다.채동우</cp:lastModifiedBy>
  <cp:revision>1746</cp:revision>
  <dcterms:created xsi:type="dcterms:W3CDTF">2011-06-05T13:27:46Z</dcterms:created>
  <dcterms:modified xsi:type="dcterms:W3CDTF">2024-05-27T05:40:28Z</dcterms:modified>
</cp:coreProperties>
</file>